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8" r:id="rId3"/>
    <p:sldId id="266" r:id="rId4"/>
    <p:sldId id="298" r:id="rId5"/>
    <p:sldId id="281" r:id="rId6"/>
    <p:sldId id="279" r:id="rId7"/>
    <p:sldId id="280" r:id="rId8"/>
    <p:sldId id="282" r:id="rId9"/>
    <p:sldId id="283" r:id="rId10"/>
    <p:sldId id="284" r:id="rId11"/>
    <p:sldId id="297" r:id="rId12"/>
    <p:sldId id="285" r:id="rId13"/>
    <p:sldId id="299" r:id="rId14"/>
    <p:sldId id="313" r:id="rId15"/>
    <p:sldId id="310" r:id="rId16"/>
    <p:sldId id="314" r:id="rId17"/>
    <p:sldId id="296" r:id="rId18"/>
    <p:sldId id="301" r:id="rId19"/>
    <p:sldId id="302" r:id="rId20"/>
    <p:sldId id="303" r:id="rId21"/>
    <p:sldId id="305" r:id="rId22"/>
    <p:sldId id="304" r:id="rId23"/>
    <p:sldId id="306" r:id="rId24"/>
    <p:sldId id="307" r:id="rId25"/>
    <p:sldId id="308" r:id="rId26"/>
    <p:sldId id="311" r:id="rId27"/>
    <p:sldId id="277" r:id="rId28"/>
  </p:sldIdLst>
  <p:sldSz cx="13004800" cy="73152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Merriweather Sans" pitchFamily="2" charset="77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95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pos="4096" userDrawn="1">
          <p15:clr>
            <a:srgbClr val="A4A3A4"/>
          </p15:clr>
        </p15:guide>
        <p15:guide id="5" orient="horz" pos="1290" userDrawn="1">
          <p15:clr>
            <a:srgbClr val="9AA0A6"/>
          </p15:clr>
        </p15:guide>
        <p15:guide id="6" orient="horz" pos="2670" userDrawn="1">
          <p15:clr>
            <a:srgbClr val="9AA0A6"/>
          </p15:clr>
        </p15:guide>
        <p15:guide id="7" orient="horz" pos="3909" userDrawn="1">
          <p15:clr>
            <a:srgbClr val="9AA0A6"/>
          </p15:clr>
        </p15:guide>
        <p15:guide id="8" orient="horz" pos="2270" userDrawn="1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gjdFyRHGuET774Kcm+z8yr/uQ2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9966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945"/>
    <p:restoredTop sz="71684"/>
  </p:normalViewPr>
  <p:slideViewPr>
    <p:cSldViewPr snapToGrid="0">
      <p:cViewPr>
        <p:scale>
          <a:sx n="93" d="100"/>
          <a:sy n="93" d="100"/>
        </p:scale>
        <p:origin x="264" y="16"/>
      </p:cViewPr>
      <p:guideLst>
        <p:guide orient="horz" pos="1620"/>
        <p:guide pos="2895"/>
        <p:guide orient="horz" pos="2304"/>
        <p:guide pos="4096"/>
        <p:guide orient="horz" pos="1290"/>
        <p:guide orient="horz" pos="2670"/>
        <p:guide orient="horz" pos="3909"/>
        <p:guide orient="horz" pos="22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3T18:45:11.950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936 4527,'7533'-4526,"-16002"9614,14241-8556,-5780 3473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3T18:45:58.059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936 563,'7533'4526,"-16002"-9614,14241 8556,-5780-3473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Safety of autonomous agents in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real-world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 aspect often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overlooked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Unexpected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safety violations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dirty="0"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2440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9504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3508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800" baseline="0"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5530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800" baseline="0"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0793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800" baseline="0"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7509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2866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8446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5463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292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1540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8643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7105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1089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5685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5485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0148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8185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01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r>
              <a:rPr lang="en-GB" dirty="0"/>
              <a:t>To do: global vs local explanation in an image</a:t>
            </a: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960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315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2217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To do : </a:t>
            </a:r>
          </a:p>
          <a:p>
            <a:r>
              <a:rPr lang="en-GB" dirty="0"/>
              <a:t>- Animate this slide</a:t>
            </a:r>
          </a:p>
          <a:p>
            <a:r>
              <a:rPr lang="en-GB" dirty="0"/>
              <a:t>- Add the alternative P_1-3</a:t>
            </a: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9255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6403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bc33dc2a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en-GB" dirty="0"/>
            </a:br>
            <a:endParaRPr dirty="0"/>
          </a:p>
        </p:txBody>
      </p:sp>
      <p:sp>
        <p:nvSpPr>
          <p:cNvPr id="305" name="Google Shape;305;g1bc33dc2a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432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13004800" cy="670613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>
            <a:spLocks noGrp="1"/>
          </p:cNvSpPr>
          <p:nvPr>
            <p:ph type="ctrTitle"/>
          </p:nvPr>
        </p:nvSpPr>
        <p:spPr>
          <a:xfrm>
            <a:off x="885127" y="1392640"/>
            <a:ext cx="8704000" cy="242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0146"/>
              </a:buClr>
              <a:buSzPts val="5100"/>
              <a:buFont typeface="Arial"/>
              <a:buNone/>
              <a:defRPr sz="5127">
                <a:solidFill>
                  <a:srgbClr val="F701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85130" y="4802561"/>
            <a:ext cx="8704000" cy="36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885127" y="3865600"/>
            <a:ext cx="8704000" cy="8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24" name="Google Shape;24;p15"/>
          <p:cNvSpPr txBox="1"/>
          <p:nvPr/>
        </p:nvSpPr>
        <p:spPr>
          <a:xfrm>
            <a:off x="10624001" y="1218837"/>
            <a:ext cx="2048192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WISSEN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LEIDENSCHAFT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85050" y="6839322"/>
            <a:ext cx="10575327" cy="28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885126" y="900194"/>
            <a:ext cx="1193905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885126" y="2251220"/>
            <a:ext cx="11939051" cy="438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885126" y="349998"/>
            <a:ext cx="10240000" cy="2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hne Inhalt">
  <p:cSld name="Titel ohne Inhal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85126" y="900194"/>
            <a:ext cx="1193905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85126" y="349998"/>
            <a:ext cx="10240000" cy="2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hne inhalt">
  <p:cSld name="Ohne inhal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885126" y="349998"/>
            <a:ext cx="10240000" cy="2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13004800" cy="67061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9"/>
          <p:cNvSpPr txBox="1">
            <a:spLocks noGrp="1"/>
          </p:cNvSpPr>
          <p:nvPr>
            <p:ph type="ctrTitle"/>
          </p:nvPr>
        </p:nvSpPr>
        <p:spPr>
          <a:xfrm>
            <a:off x="885128" y="1392640"/>
            <a:ext cx="8704000" cy="242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0146"/>
              </a:buClr>
              <a:buSzPts val="5100"/>
              <a:buFont typeface="Arial"/>
              <a:buNone/>
              <a:defRPr sz="5127">
                <a:solidFill>
                  <a:srgbClr val="F701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85130" y="4802561"/>
            <a:ext cx="8704000" cy="36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885128" y="3865600"/>
            <a:ext cx="8704000" cy="80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1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49" name="Google Shape;49;p19"/>
          <p:cNvSpPr txBox="1"/>
          <p:nvPr/>
        </p:nvSpPr>
        <p:spPr>
          <a:xfrm>
            <a:off x="10624001" y="1218837"/>
            <a:ext cx="2048192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PASSION</a:t>
            </a:r>
            <a:b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AT" sz="17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1"/>
          </p:nvPr>
        </p:nvSpPr>
        <p:spPr>
          <a:xfrm>
            <a:off x="885050" y="6839322"/>
            <a:ext cx="10575327" cy="28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llkommen/welcome">
  <p:cSld name="Willkommen/welcom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/>
          <p:nvPr/>
        </p:nvSpPr>
        <p:spPr>
          <a:xfrm>
            <a:off x="1" y="6533924"/>
            <a:ext cx="683092" cy="7812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30268" tIns="65134" rIns="130268" bIns="6513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1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3004800" cy="348528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0"/>
          <p:cNvSpPr>
            <a:spLocks noGrp="1"/>
          </p:cNvSpPr>
          <p:nvPr>
            <p:ph type="pic" idx="2"/>
          </p:nvPr>
        </p:nvSpPr>
        <p:spPr>
          <a:xfrm>
            <a:off x="1" y="0"/>
            <a:ext cx="13004799" cy="34816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>
            <a:spLocks noGrp="1"/>
          </p:cNvSpPr>
          <p:nvPr>
            <p:ph type="pic" idx="3"/>
          </p:nvPr>
        </p:nvSpPr>
        <p:spPr>
          <a:xfrm>
            <a:off x="11264055" y="307060"/>
            <a:ext cx="1368214" cy="50348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1" y="3430400"/>
            <a:ext cx="13004800" cy="7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76525" anchor="ctr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None/>
              <a:defRPr sz="4322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885050" y="4285442"/>
            <a:ext cx="11747218" cy="174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9577" lvl="0" indent="-2297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9155" lvl="1" indent="-344683" algn="l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4"/>
          </p:nvPr>
        </p:nvSpPr>
        <p:spPr>
          <a:xfrm>
            <a:off x="7678704" y="2981154"/>
            <a:ext cx="4953566" cy="32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r">
              <a:lnSpc>
                <a:spcPct val="100000"/>
              </a:lnSpc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6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5"/>
          </p:nvPr>
        </p:nvSpPr>
        <p:spPr>
          <a:xfrm>
            <a:off x="885050" y="6839322"/>
            <a:ext cx="10575327" cy="28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6"/>
          </p:nvPr>
        </p:nvSpPr>
        <p:spPr>
          <a:xfrm>
            <a:off x="885048" y="6035162"/>
            <a:ext cx="2581261" cy="49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7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/>
          <p:nvPr/>
        </p:nvSpPr>
        <p:spPr>
          <a:xfrm>
            <a:off x="1" y="6707200"/>
            <a:ext cx="765516" cy="6141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0268" tIns="65134" rIns="130268" bIns="6513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1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>
  <p:cSld name="Abschnittsüberschrif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1027290" y="2080860"/>
            <a:ext cx="11054080" cy="145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3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027290" y="3842183"/>
            <a:ext cx="11054080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9577" lvl="0" indent="-229789" algn="ctr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15">
                <a:solidFill>
                  <a:schemeClr val="dk1"/>
                </a:solidFill>
              </a:defRPr>
            </a:lvl1pPr>
            <a:lvl2pPr marL="919155" lvl="1" indent="-229789" algn="l">
              <a:lnSpc>
                <a:spcPct val="100000"/>
              </a:lnSpc>
              <a:spcBef>
                <a:spcPts val="523"/>
              </a:spcBef>
              <a:spcAft>
                <a:spcPts val="0"/>
              </a:spcAft>
              <a:buSzPts val="2600"/>
              <a:buNone/>
              <a:defRPr sz="2614">
                <a:solidFill>
                  <a:srgbClr val="888888"/>
                </a:solidFill>
              </a:defRPr>
            </a:lvl2pPr>
            <a:lvl3pPr marL="1378732" lvl="2" indent="-229789" algn="l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12">
                <a:solidFill>
                  <a:srgbClr val="888888"/>
                </a:solidFill>
              </a:defRPr>
            </a:lvl3pPr>
            <a:lvl4pPr marL="1838310" lvl="3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SzPts val="2000"/>
              <a:buNone/>
              <a:defRPr sz="2010">
                <a:solidFill>
                  <a:srgbClr val="888888"/>
                </a:solidFill>
              </a:defRPr>
            </a:lvl4pPr>
            <a:lvl5pPr marL="2297887" lvl="4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5pPr>
            <a:lvl6pPr marL="2757465" lvl="5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6pPr>
            <a:lvl7pPr marL="3217042" lvl="6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7pPr>
            <a:lvl8pPr marL="3676620" lvl="7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8pPr>
            <a:lvl9pPr marL="4136197" lvl="8" indent="-229789" algn="l">
              <a:lnSpc>
                <a:spcPct val="100000"/>
              </a:lnSpc>
              <a:spcBef>
                <a:spcPts val="40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1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2"/>
          </p:nvPr>
        </p:nvSpPr>
        <p:spPr>
          <a:xfrm>
            <a:off x="885126" y="349998"/>
            <a:ext cx="10240000" cy="2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9577" lvl="0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9"/>
            </a:lvl1pPr>
            <a:lvl2pPr marL="919155" lvl="1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2pPr>
            <a:lvl3pPr marL="1378732" lvl="2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38310" lvl="3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ts val="1800"/>
              <a:buChar char="▪"/>
              <a:defRPr/>
            </a:lvl4pPr>
            <a:lvl5pPr marL="2297887" lvl="4" indent="-229789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57465" lvl="5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7042" lvl="6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76620" lvl="7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36197" lvl="8" indent="-344683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1" y="715716"/>
            <a:ext cx="614117" cy="614116"/>
          </a:xfrm>
          <a:prstGeom prst="rect">
            <a:avLst/>
          </a:prstGeom>
          <a:solidFill>
            <a:srgbClr val="F70146"/>
          </a:solidFill>
          <a:ln>
            <a:noFill/>
          </a:ln>
        </p:spPr>
        <p:txBody>
          <a:bodyPr spcFirstLastPara="1" wrap="square" lIns="130268" tIns="65134" rIns="130268" bIns="6513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1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1" y="6990672"/>
            <a:ext cx="13004800" cy="33064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0268" tIns="65134" rIns="130268" bIns="6513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14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85126" y="900194"/>
            <a:ext cx="1193905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85126" y="2251220"/>
            <a:ext cx="11939051" cy="438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7014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A5A5A5"/>
              </a:buClr>
              <a:buSzPts val="23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85123" y="7010555"/>
            <a:ext cx="11776000" cy="21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Filip Cano</a:t>
            </a:r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885101" y="6771673"/>
            <a:ext cx="11775975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Filip Cano Córdoba</a:t>
            </a:r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1" y="715717"/>
            <a:ext cx="614117" cy="6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800" rIns="0" bIns="648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AT" smtClean="0"/>
              <a:pPr/>
              <a:t>‹#›</a:t>
            </a:fld>
            <a:endParaRPr lang="de-AT"/>
          </a:p>
        </p:txBody>
      </p:sp>
      <p:cxnSp>
        <p:nvCxnSpPr>
          <p:cNvPr id="17" name="Google Shape;17;p14"/>
          <p:cNvCxnSpPr/>
          <p:nvPr/>
        </p:nvCxnSpPr>
        <p:spPr>
          <a:xfrm>
            <a:off x="885126" y="715716"/>
            <a:ext cx="1193002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19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10.png"/><Relationship Id="rId5" Type="http://schemas.openxmlformats.org/officeDocument/2006/relationships/customXml" Target="../ink/ink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40.png"/><Relationship Id="rId5" Type="http://schemas.openxmlformats.org/officeDocument/2006/relationships/image" Target="../media/image35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  <a:alpha val="63632"/>
          </a:schemeClr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ctrTitle"/>
          </p:nvPr>
        </p:nvSpPr>
        <p:spPr>
          <a:xfrm>
            <a:off x="1219200" y="1107517"/>
            <a:ext cx="10480431" cy="245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de-AT" sz="5400" b="1" dirty="0">
                <a:solidFill>
                  <a:schemeClr val="bg2"/>
                </a:solidFill>
              </a:rPr>
              <a:t>Formal XAI via Syntax-</a:t>
            </a:r>
            <a:r>
              <a:rPr lang="de-AT" sz="5400" b="1" dirty="0" err="1">
                <a:solidFill>
                  <a:schemeClr val="bg2"/>
                </a:solidFill>
              </a:rPr>
              <a:t>Guided</a:t>
            </a:r>
            <a:r>
              <a:rPr lang="de-AT" sz="5400" b="1" dirty="0">
                <a:solidFill>
                  <a:schemeClr val="bg2"/>
                </a:solidFill>
              </a:rPr>
              <a:t> Synthesis</a:t>
            </a:r>
            <a:endParaRPr sz="5400" b="1" dirty="0">
              <a:solidFill>
                <a:schemeClr val="bg2"/>
              </a:solidFill>
            </a:endParaRPr>
          </a:p>
        </p:txBody>
      </p:sp>
      <p:pic>
        <p:nvPicPr>
          <p:cNvPr id="3" name="Picture 2" descr="A pink cross on a black background&#10;&#10;Description automatically generated">
            <a:extLst>
              <a:ext uri="{FF2B5EF4-FFF2-40B4-BE49-F238E27FC236}">
                <a16:creationId xmlns:a16="http://schemas.microsoft.com/office/drawing/2014/main" id="{2ED1FB78-150B-8A82-C780-0227DAF2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" y="0"/>
            <a:ext cx="3292802" cy="1646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3A1182-15DD-1337-575C-F53DD4F308C1}"/>
              </a:ext>
            </a:extLst>
          </p:cNvPr>
          <p:cNvSpPr txBox="1"/>
          <p:nvPr/>
        </p:nvSpPr>
        <p:spPr>
          <a:xfrm>
            <a:off x="659564" y="4667745"/>
            <a:ext cx="7663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2800" b="1" dirty="0"/>
              <a:t>Katrine </a:t>
            </a:r>
            <a:r>
              <a:rPr lang="en-AT" sz="2800" b="1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2800" b="1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2800" b="1" dirty="0"/>
              <a:t>er</a:t>
            </a:r>
            <a:r>
              <a:rPr lang="en-AT" sz="2800" dirty="0"/>
              <a:t>, Samuel Judson, </a:t>
            </a:r>
            <a:r>
              <a:rPr lang="en-AT" sz="2800" b="1" dirty="0"/>
              <a:t>Filip Cano</a:t>
            </a:r>
            <a:r>
              <a:rPr lang="en-AT" sz="2800" dirty="0"/>
              <a:t>, </a:t>
            </a:r>
          </a:p>
          <a:p>
            <a:r>
              <a:rPr lang="en-AT" sz="2800" dirty="0"/>
              <a:t>Drew Goldman, Nick Shoemaker,</a:t>
            </a:r>
          </a:p>
          <a:p>
            <a:r>
              <a:rPr lang="en-AT" sz="2800" dirty="0"/>
              <a:t>Ruzica Piskac and Bettina Könighofer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7D9DF-08D3-BFA3-B2A1-3AC7197E44F2}"/>
              </a:ext>
            </a:extLst>
          </p:cNvPr>
          <p:cNvSpPr txBox="1"/>
          <p:nvPr/>
        </p:nvSpPr>
        <p:spPr>
          <a:xfrm>
            <a:off x="680359" y="6205273"/>
            <a:ext cx="325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2800" dirty="0"/>
              <a:t>24 October 2023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FE8FAA-860C-F409-E001-FC760C2275E3}"/>
              </a:ext>
            </a:extLst>
          </p:cNvPr>
          <p:cNvGrpSpPr/>
          <p:nvPr/>
        </p:nvGrpSpPr>
        <p:grpSpPr>
          <a:xfrm>
            <a:off x="0" y="6881025"/>
            <a:ext cx="12914812" cy="307778"/>
            <a:chOff x="0" y="6881025"/>
            <a:chExt cx="12914812" cy="30777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C8FFE11-1298-3D34-674A-6F8E4B824ECD}"/>
                </a:ext>
              </a:extLst>
            </p:cNvPr>
            <p:cNvSpPr txBox="1"/>
            <p:nvPr/>
          </p:nvSpPr>
          <p:spPr>
            <a:xfrm>
              <a:off x="0" y="6881026"/>
              <a:ext cx="12679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This work has received funding from the European Union’s Horizon 2020 research and innovation programme under grant agreement Nº 956123 - FOCETA.</a:t>
              </a:r>
              <a:endParaRPr lang="en-AT" dirty="0"/>
            </a:p>
          </p:txBody>
        </p:sp>
        <p:pic>
          <p:nvPicPr>
            <p:cNvPr id="6" name="Picture 5" descr="A blue flag with yellow stars in the center&#10;&#10;Description automatically generated">
              <a:extLst>
                <a:ext uri="{FF2B5EF4-FFF2-40B4-BE49-F238E27FC236}">
                  <a16:creationId xmlns:a16="http://schemas.microsoft.com/office/drawing/2014/main" id="{141A2238-6866-B5D2-BD4A-63607CB1A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11593" y="6881025"/>
              <a:ext cx="403219" cy="26987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7525F92-7A46-BEFB-11E1-C890BAA20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119" y="266140"/>
            <a:ext cx="2084474" cy="908318"/>
          </a:xfrm>
          <a:prstGeom prst="rect">
            <a:avLst/>
          </a:prstGeom>
        </p:spPr>
      </p:pic>
      <p:pic>
        <p:nvPicPr>
          <p:cNvPr id="7" name="Picture 6" descr="A logo with a sun and text&#10;&#10;Description automatically generated">
            <a:extLst>
              <a:ext uri="{FF2B5EF4-FFF2-40B4-BE49-F238E27FC236}">
                <a16:creationId xmlns:a16="http://schemas.microsoft.com/office/drawing/2014/main" id="{088C1F2D-FA1A-8FC6-06E3-30CE5F6E5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1331" y="4145426"/>
            <a:ext cx="4305309" cy="2461754"/>
          </a:xfrm>
          <a:prstGeom prst="rect">
            <a:avLst/>
          </a:prstGeom>
        </p:spPr>
      </p:pic>
      <p:pic>
        <p:nvPicPr>
          <p:cNvPr id="15" name="Picture 1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25222624-80DC-A97A-B814-0AFD5717E9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1198" y="91795"/>
            <a:ext cx="3116434" cy="18736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Syntactic</a:t>
            </a:r>
            <a:r>
              <a:rPr lang="de-AT" b="1" dirty="0"/>
              <a:t> </a:t>
            </a:r>
            <a:r>
              <a:rPr lang="de-AT" b="1" dirty="0" err="1"/>
              <a:t>Constraints</a:t>
            </a:r>
            <a:r>
              <a:rPr lang="de-AT" b="1" dirty="0"/>
              <a:t>: Image Data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10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Google Shape;164;g1b2876d289f_0_135">
                <a:extLst>
                  <a:ext uri="{FF2B5EF4-FFF2-40B4-BE49-F238E27FC236}">
                    <a16:creationId xmlns:a16="http://schemas.microsoft.com/office/drawing/2014/main" id="{1DD9075B-6090-4654-E102-E7970A533B61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99450" y="1695975"/>
                <a:ext cx="11959200" cy="48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457200" lvl="0" indent="-393700" algn="l" rtl="0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SzPts val="2600"/>
                  <a:buChar char="●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𝑖𝑚𝑎𝑔𝑒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sz="2600" dirty="0" err="1"/>
                  <a:t>defined</a:t>
                </a:r>
                <a:r>
                  <a:rPr lang="de-AT" sz="2600" dirty="0"/>
                  <a:t> </a:t>
                </a:r>
                <a:r>
                  <a:rPr lang="de-AT" sz="2600" dirty="0" err="1"/>
                  <a:t>as</a:t>
                </a:r>
                <a:endParaRPr lang="de-AT" sz="2600" dirty="0"/>
              </a:p>
              <a:p>
                <a:pPr marL="63500" lvl="0" indent="0" algn="l" rtl="0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SzPts val="2600"/>
                </a:pPr>
                <a:r>
                  <a:rPr lang="de-AT" sz="2600" dirty="0"/>
                  <a:t>	</a:t>
                </a:r>
              </a:p>
              <a:p>
                <a:pPr marL="457200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600" dirty="0"/>
                  <a:t>Advantages </a:t>
                </a:r>
                <a:r>
                  <a:rPr lang="de-AT" sz="2600" dirty="0" err="1"/>
                  <a:t>of</a:t>
                </a:r>
                <a:r>
                  <a:rPr lang="de-AT" sz="2600" dirty="0"/>
                  <a:t> a </a:t>
                </a:r>
                <a:r>
                  <a:rPr lang="de-AT" sz="2600" b="1" dirty="0"/>
                  <a:t>simple </a:t>
                </a:r>
                <a:r>
                  <a:rPr lang="de-AT" sz="2600" b="1" dirty="0" err="1"/>
                  <a:t>grammar</a:t>
                </a:r>
                <a:r>
                  <a:rPr lang="de-AT" sz="2600" b="1" dirty="0"/>
                  <a:t> </a:t>
                </a:r>
                <a:r>
                  <a:rPr lang="de-AT" sz="2600" dirty="0" err="1"/>
                  <a:t>for</a:t>
                </a:r>
                <a:r>
                  <a:rPr lang="de-AT" sz="2600" dirty="0"/>
                  <a:t> </a:t>
                </a:r>
                <a:r>
                  <a:rPr lang="de-AT" sz="2600" dirty="0" err="1"/>
                  <a:t>image</a:t>
                </a:r>
                <a:r>
                  <a:rPr lang="de-AT" sz="2600" dirty="0"/>
                  <a:t> </a:t>
                </a:r>
                <a:r>
                  <a:rPr lang="de-AT" sz="2600" dirty="0" err="1"/>
                  <a:t>data</a:t>
                </a:r>
                <a:endParaRPr lang="de-AT" sz="2600" dirty="0"/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600" b="1" dirty="0" err="1"/>
                  <a:t>Scalability</a:t>
                </a:r>
                <a:r>
                  <a:rPr lang="de-AT" sz="2600" dirty="0"/>
                  <a:t>: </a:t>
                </a:r>
                <a:r>
                  <a:rPr lang="de-AT" sz="2600" dirty="0" err="1"/>
                  <a:t>small</a:t>
                </a:r>
                <a:r>
                  <a:rPr lang="de-AT" sz="2600" dirty="0"/>
                  <a:t> </a:t>
                </a:r>
                <a:r>
                  <a:rPr lang="de-AT" sz="2600" dirty="0" err="1"/>
                  <a:t>search</a:t>
                </a:r>
                <a:r>
                  <a:rPr lang="de-AT" sz="2600" dirty="0"/>
                  <a:t> </a:t>
                </a:r>
                <a:r>
                  <a:rPr lang="de-AT" sz="2600" dirty="0" err="1"/>
                  <a:t>space</a:t>
                </a:r>
                <a:endParaRPr lang="de-AT" sz="2600" dirty="0"/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600" b="1" dirty="0" err="1"/>
                  <a:t>Robustness</a:t>
                </a:r>
                <a:r>
                  <a:rPr lang="de-AT" sz="2600" dirty="0"/>
                  <a:t>: </a:t>
                </a:r>
                <a:r>
                  <a:rPr lang="de-AT" sz="2600" dirty="0" err="1"/>
                  <a:t>only</a:t>
                </a:r>
                <a:r>
                  <a:rPr lang="de-AT" sz="2600" dirty="0"/>
                  <a:t> </a:t>
                </a:r>
                <a:r>
                  <a:rPr lang="de-AT" sz="2600" dirty="0" err="1"/>
                  <a:t>pixel</a:t>
                </a:r>
                <a:r>
                  <a:rPr lang="de-AT" sz="2600" dirty="0"/>
                  <a:t> </a:t>
                </a:r>
                <a:r>
                  <a:rPr lang="de-AT" sz="2600" dirty="0" err="1"/>
                  <a:t>to</a:t>
                </a:r>
                <a:r>
                  <a:rPr lang="de-AT" sz="2600" dirty="0"/>
                  <a:t> </a:t>
                </a:r>
                <a:r>
                  <a:rPr lang="de-AT" sz="2600" dirty="0" err="1"/>
                  <a:t>pixel</a:t>
                </a:r>
                <a:r>
                  <a:rPr lang="de-AT" sz="2600" dirty="0"/>
                  <a:t> </a:t>
                </a:r>
                <a:r>
                  <a:rPr lang="de-AT" sz="2600" dirty="0" err="1"/>
                  <a:t>comparison</a:t>
                </a:r>
                <a:r>
                  <a:rPr lang="de-AT" sz="2600" dirty="0"/>
                  <a:t>, </a:t>
                </a:r>
                <a:r>
                  <a:rPr lang="de-AT" sz="2600" dirty="0" err="1"/>
                  <a:t>robustness</a:t>
                </a:r>
                <a:r>
                  <a:rPr lang="de-AT" sz="2600" dirty="0"/>
                  <a:t> </a:t>
                </a:r>
                <a:r>
                  <a:rPr lang="de-AT" sz="2600" dirty="0" err="1"/>
                  <a:t>to</a:t>
                </a:r>
                <a:r>
                  <a:rPr lang="de-AT" sz="2600" dirty="0"/>
                  <a:t> uniform </a:t>
                </a:r>
                <a:r>
                  <a:rPr lang="de-AT" sz="2600" dirty="0" err="1"/>
                  <a:t>brightness</a:t>
                </a:r>
                <a:r>
                  <a:rPr lang="de-AT" sz="2600" dirty="0"/>
                  <a:t> </a:t>
                </a:r>
                <a:r>
                  <a:rPr lang="de-AT" sz="2600" dirty="0" err="1"/>
                  <a:t>changes</a:t>
                </a:r>
                <a:endParaRPr lang="de-AT" sz="2600" dirty="0"/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600" b="1" dirty="0" err="1"/>
                  <a:t>Interpretability</a:t>
                </a:r>
                <a:endParaRPr lang="de-AT" sz="2600" b="1" dirty="0"/>
              </a:p>
            </p:txBody>
          </p:sp>
        </mc:Choice>
        <mc:Fallback>
          <p:sp>
            <p:nvSpPr>
              <p:cNvPr id="34" name="Google Shape;164;g1b2876d289f_0_135">
                <a:extLst>
                  <a:ext uri="{FF2B5EF4-FFF2-40B4-BE49-F238E27FC236}">
                    <a16:creationId xmlns:a16="http://schemas.microsoft.com/office/drawing/2014/main" id="{1DD9075B-6090-4654-E102-E7970A533B6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99450" y="1695975"/>
                <a:ext cx="11959200" cy="4849500"/>
              </a:xfrm>
              <a:prstGeom prst="rect">
                <a:avLst/>
              </a:prstGeom>
              <a:blipFill>
                <a:blip r:embed="rId4"/>
                <a:stretch>
                  <a:fillRect l="-954" b="-54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FE8F996-5595-A321-4B81-646AF1DF7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950" y="1993981"/>
            <a:ext cx="7772400" cy="1244769"/>
          </a:xfrm>
          <a:prstGeom prst="rect">
            <a:avLst/>
          </a:prstGeom>
        </p:spPr>
      </p:pic>
      <p:sp>
        <p:nvSpPr>
          <p:cNvPr id="5" name="Google Shape;312;g1bc33dc2a88_0_0">
            <a:extLst>
              <a:ext uri="{FF2B5EF4-FFF2-40B4-BE49-F238E27FC236}">
                <a16:creationId xmlns:a16="http://schemas.microsoft.com/office/drawing/2014/main" id="{36391865-AA9B-ADCF-A43F-FC66CADF745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+mn-lt"/>
              </a:rPr>
              <a:t>Formal XAI via Syntax-Guided Synthesis						 </a:t>
            </a:r>
            <a:r>
              <a:rPr lang="en-AT" sz="1800" dirty="0">
                <a:latin typeface="+mn-lt"/>
              </a:rPr>
              <a:t>Katrine 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1800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1800" dirty="0">
                <a:latin typeface="+mn-lt"/>
              </a:rPr>
              <a:t>er, </a:t>
            </a:r>
            <a:r>
              <a:rPr lang="de-AT" sz="1800" dirty="0">
                <a:latin typeface="+mn-lt"/>
              </a:rPr>
              <a:t>Filip Cano</a:t>
            </a:r>
            <a:endParaRPr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037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Syntactic</a:t>
            </a:r>
            <a:r>
              <a:rPr lang="de-AT" b="1" dirty="0"/>
              <a:t> </a:t>
            </a:r>
            <a:r>
              <a:rPr lang="de-AT" b="1" dirty="0" err="1"/>
              <a:t>Constraints</a:t>
            </a:r>
            <a:r>
              <a:rPr lang="de-AT" b="1" dirty="0"/>
              <a:t>: </a:t>
            </a:r>
            <a:r>
              <a:rPr lang="de-AT" b="1" dirty="0" err="1"/>
              <a:t>Tabular</a:t>
            </a:r>
            <a:r>
              <a:rPr lang="de-AT" b="1" dirty="0"/>
              <a:t> Data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11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Google Shape;164;g1b2876d289f_0_135">
                <a:extLst>
                  <a:ext uri="{FF2B5EF4-FFF2-40B4-BE49-F238E27FC236}">
                    <a16:creationId xmlns:a16="http://schemas.microsoft.com/office/drawing/2014/main" id="{1DD9075B-6090-4654-E102-E7970A533B61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14251" y="1317821"/>
                <a:ext cx="4866832" cy="5439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457200" lvl="0" indent="-393700" algn="l" rtl="0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SzPts val="2600"/>
                  <a:buChar char="●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𝑡𝑎𝑏𝑢𝑙𝑎𝑟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sz="2600" dirty="0" err="1"/>
                  <a:t>defined</a:t>
                </a:r>
                <a:r>
                  <a:rPr lang="de-AT" sz="2600" dirty="0"/>
                  <a:t> </a:t>
                </a:r>
                <a:r>
                  <a:rPr lang="de-AT" sz="2600" dirty="0" err="1"/>
                  <a:t>with</a:t>
                </a:r>
                <a:r>
                  <a:rPr lang="de-AT" sz="2600" dirty="0"/>
                  <a:t> </a:t>
                </a:r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600" dirty="0" err="1"/>
                  <a:t>If-then-else</a:t>
                </a:r>
                <a:r>
                  <a:rPr lang="de-AT" sz="2600" dirty="0"/>
                  <a:t> </a:t>
                </a:r>
                <a:r>
                  <a:rPr lang="de-AT" sz="2600" dirty="0" err="1"/>
                  <a:t>flow</a:t>
                </a:r>
                <a:endParaRPr lang="de-AT" sz="2600" dirty="0"/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600" b="1" dirty="0" err="1"/>
                  <a:t>For</a:t>
                </a:r>
                <a:r>
                  <a:rPr lang="de-AT" sz="2600" b="1" dirty="0"/>
                  <a:t> </a:t>
                </a:r>
                <a:r>
                  <a:rPr lang="de-AT" sz="2600" b="1" dirty="0" err="1"/>
                  <a:t>each</a:t>
                </a:r>
                <a:r>
                  <a:rPr lang="de-AT" sz="2600" b="1" dirty="0"/>
                  <a:t>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sz="2600" dirty="0"/>
                  <a:t>, a </a:t>
                </a:r>
                <a:r>
                  <a:rPr lang="de-AT" sz="2600" dirty="0" err="1"/>
                  <a:t>set</a:t>
                </a:r>
                <a:r>
                  <a:rPr lang="de-AT" sz="2600" dirty="0"/>
                  <a:t> </a:t>
                </a:r>
                <a:r>
                  <a:rPr lang="de-AT" sz="2600" dirty="0" err="1"/>
                  <a:t>of</a:t>
                </a:r>
                <a:r>
                  <a:rPr lang="de-AT" sz="2600" dirty="0"/>
                  <a:t> </a:t>
                </a:r>
                <a:r>
                  <a:rPr lang="de-AT" sz="2600" b="1" dirty="0" err="1"/>
                  <a:t>constants</a:t>
                </a:r>
                <a:r>
                  <a:rPr lang="de-AT" sz="26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de-AT" sz="2600" dirty="0"/>
                  <a:t> </a:t>
                </a:r>
                <a:r>
                  <a:rPr lang="de-AT" sz="2600" dirty="0" err="1"/>
                  <a:t>to</a:t>
                </a:r>
                <a:r>
                  <a:rPr lang="de-AT" sz="2600" dirty="0"/>
                  <a:t> </a:t>
                </a:r>
                <a:r>
                  <a:rPr lang="de-AT" sz="2600" dirty="0" err="1"/>
                  <a:t>compare</a:t>
                </a:r>
                <a:r>
                  <a:rPr lang="de-AT" sz="2600" dirty="0"/>
                  <a:t> </a:t>
                </a:r>
                <a:r>
                  <a:rPr lang="de-AT" sz="2600" dirty="0" err="1"/>
                  <a:t>with</a:t>
                </a:r>
                <a:endParaRPr lang="de-AT" sz="2600" dirty="0"/>
              </a:p>
              <a:p>
                <a:pPr marL="457200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600" dirty="0" err="1"/>
                  <a:t>Comparisons</a:t>
                </a:r>
                <a:r>
                  <a:rPr lang="de-AT" sz="2600" dirty="0"/>
                  <a:t> </a:t>
                </a:r>
                <a:r>
                  <a:rPr lang="de-AT" sz="2600" dirty="0" err="1"/>
                  <a:t>between</a:t>
                </a:r>
                <a:r>
                  <a:rPr lang="de-AT" sz="2600" dirty="0"/>
                  <a:t> different </a:t>
                </a:r>
                <a:r>
                  <a:rPr lang="de-AT" sz="2600" dirty="0" err="1"/>
                  <a:t>features</a:t>
                </a:r>
                <a:r>
                  <a:rPr lang="de-AT" sz="2600" dirty="0"/>
                  <a:t> </a:t>
                </a:r>
                <a:r>
                  <a:rPr lang="de-AT" sz="2600" dirty="0" err="1"/>
                  <a:t>may</a:t>
                </a:r>
                <a:r>
                  <a:rPr lang="de-AT" sz="2600" dirty="0"/>
                  <a:t> </a:t>
                </a:r>
                <a:r>
                  <a:rPr lang="de-AT" sz="2600" dirty="0" err="1"/>
                  <a:t>be</a:t>
                </a:r>
                <a:r>
                  <a:rPr lang="de-AT" sz="2600" dirty="0"/>
                  <a:t> </a:t>
                </a:r>
                <a:r>
                  <a:rPr lang="de-AT" sz="2600" dirty="0" err="1"/>
                  <a:t>nonsense</a:t>
                </a:r>
                <a:endParaRPr lang="de-AT" sz="2600" dirty="0"/>
              </a:p>
              <a:p>
                <a:pPr marL="63500" lvl="0" indent="0" algn="l" rtl="0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SzPts val="2600"/>
                </a:pPr>
                <a:endParaRPr lang="de-AT" sz="2600" dirty="0"/>
              </a:p>
            </p:txBody>
          </p:sp>
        </mc:Choice>
        <mc:Fallback>
          <p:sp>
            <p:nvSpPr>
              <p:cNvPr id="34" name="Google Shape;164;g1b2876d289f_0_135">
                <a:extLst>
                  <a:ext uri="{FF2B5EF4-FFF2-40B4-BE49-F238E27FC236}">
                    <a16:creationId xmlns:a16="http://schemas.microsoft.com/office/drawing/2014/main" id="{1DD9075B-6090-4654-E102-E7970A533B6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4251" y="1317821"/>
                <a:ext cx="4866832" cy="5439343"/>
              </a:xfrm>
              <a:prstGeom prst="rect">
                <a:avLst/>
              </a:prstGeom>
              <a:blipFill>
                <a:blip r:embed="rId4"/>
                <a:stretch>
                  <a:fillRect l="-2604" r="-2083" b="-2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F0522ED-9036-403E-DF78-9718EE08C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400" y="1695975"/>
            <a:ext cx="6048115" cy="4291567"/>
          </a:xfrm>
          <a:prstGeom prst="rect">
            <a:avLst/>
          </a:prstGeom>
        </p:spPr>
      </p:pic>
      <p:sp>
        <p:nvSpPr>
          <p:cNvPr id="6" name="Google Shape;312;g1bc33dc2a88_0_0">
            <a:extLst>
              <a:ext uri="{FF2B5EF4-FFF2-40B4-BE49-F238E27FC236}">
                <a16:creationId xmlns:a16="http://schemas.microsoft.com/office/drawing/2014/main" id="{33C291D6-71A9-1826-2847-777E39575B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+mn-lt"/>
              </a:rPr>
              <a:t>Formal XAI via Syntax-Guided Synthesis						 </a:t>
            </a:r>
            <a:r>
              <a:rPr lang="en-AT" sz="1800" dirty="0">
                <a:latin typeface="+mn-lt"/>
              </a:rPr>
              <a:t>Katrine 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1800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1800" dirty="0">
                <a:latin typeface="+mn-lt"/>
              </a:rPr>
              <a:t>er, </a:t>
            </a:r>
            <a:r>
              <a:rPr lang="de-AT" sz="1800" dirty="0">
                <a:latin typeface="+mn-lt"/>
              </a:rPr>
              <a:t>Filip Cano</a:t>
            </a:r>
            <a:endParaRPr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324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Syntactic</a:t>
            </a:r>
            <a:r>
              <a:rPr lang="de-AT" b="1" dirty="0"/>
              <a:t> </a:t>
            </a:r>
            <a:r>
              <a:rPr lang="de-AT" b="1" dirty="0" err="1"/>
              <a:t>Constraints</a:t>
            </a:r>
            <a:r>
              <a:rPr lang="de-AT" b="1" dirty="0"/>
              <a:t>: </a:t>
            </a:r>
            <a:r>
              <a:rPr lang="de-AT" b="1" dirty="0" err="1"/>
              <a:t>Tabular</a:t>
            </a:r>
            <a:r>
              <a:rPr lang="de-AT" b="1" dirty="0"/>
              <a:t> Data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12</a:t>
            </a:fld>
            <a:endParaRPr/>
          </a:p>
        </p:txBody>
      </p:sp>
      <p:sp>
        <p:nvSpPr>
          <p:cNvPr id="312" name="Google Shape;312;g1bc33dc2a88_0_0"/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</a:pPr>
            <a:r>
              <a:rPr lang="en-US" dirty="0"/>
              <a:t>Formal XAI via Syntax-Guided Synthesis				  </a:t>
            </a:r>
            <a:r>
              <a:rPr lang="de-AT" dirty="0"/>
              <a:t>                                        		Filip Cano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Google Shape;164;g1b2876d289f_0_135">
                <a:extLst>
                  <a:ext uri="{FF2B5EF4-FFF2-40B4-BE49-F238E27FC236}">
                    <a16:creationId xmlns:a16="http://schemas.microsoft.com/office/drawing/2014/main" id="{1DD9075B-6090-4654-E102-E7970A533B61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99450" y="1695975"/>
                <a:ext cx="11959200" cy="48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457200" lvl="0" indent="-393700" algn="l" rtl="0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SzPts val="2600"/>
                  <a:buChar char="●"/>
                </a:pPr>
                <a:r>
                  <a:rPr lang="de-AT" sz="2600" dirty="0" err="1"/>
                  <a:t>How</a:t>
                </a:r>
                <a:r>
                  <a:rPr lang="de-AT" sz="2600" dirty="0"/>
                  <a:t> do </a:t>
                </a:r>
                <a:r>
                  <a:rPr lang="de-AT" sz="2600" dirty="0" err="1"/>
                  <a:t>we</a:t>
                </a:r>
                <a:r>
                  <a:rPr lang="de-AT" sz="2600" dirty="0"/>
                  <a:t> </a:t>
                </a:r>
                <a:r>
                  <a:rPr lang="de-AT" sz="2600" dirty="0" err="1"/>
                  <a:t>obtain</a:t>
                </a:r>
                <a:r>
                  <a:rPr lang="de-AT" sz="2600" dirty="0"/>
                  <a:t> </a:t>
                </a:r>
                <a:r>
                  <a:rPr lang="de-AT" sz="2600" dirty="0" err="1"/>
                  <a:t>the</a:t>
                </a:r>
                <a:r>
                  <a:rPr lang="de-AT" sz="2600" dirty="0"/>
                  <a:t> feature-</a:t>
                </a:r>
                <a:r>
                  <a:rPr lang="de-AT" sz="2600" dirty="0" err="1"/>
                  <a:t>specific</a:t>
                </a:r>
                <a:r>
                  <a:rPr lang="de-AT" sz="2600" dirty="0"/>
                  <a:t> </a:t>
                </a:r>
                <a:r>
                  <a:rPr lang="de-AT" sz="2600" dirty="0" err="1"/>
                  <a:t>constants</a:t>
                </a:r>
                <a:r>
                  <a:rPr lang="de-AT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de-AT" sz="2600" dirty="0"/>
                  <a:t> ?</a:t>
                </a:r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600" dirty="0" err="1"/>
                  <a:t>Using</a:t>
                </a:r>
                <a:r>
                  <a:rPr lang="de-AT" sz="2600" dirty="0"/>
                  <a:t> </a:t>
                </a:r>
                <a:r>
                  <a:rPr lang="de-AT" sz="2600" dirty="0" err="1"/>
                  <a:t>statistical</a:t>
                </a:r>
                <a:r>
                  <a:rPr lang="de-AT" sz="2600" dirty="0"/>
                  <a:t> </a:t>
                </a:r>
                <a:r>
                  <a:rPr lang="de-AT" sz="2600" dirty="0" err="1"/>
                  <a:t>measures</a:t>
                </a:r>
                <a:r>
                  <a:rPr lang="de-AT" sz="2600" dirty="0"/>
                  <a:t> </a:t>
                </a:r>
                <a:r>
                  <a:rPr lang="de-AT" sz="2600" dirty="0" err="1"/>
                  <a:t>about</a:t>
                </a:r>
                <a:r>
                  <a:rPr lang="de-AT" sz="2600" dirty="0"/>
                  <a:t> </a:t>
                </a:r>
                <a:r>
                  <a:rPr lang="de-AT" sz="2600" dirty="0" err="1"/>
                  <a:t>each</a:t>
                </a:r>
                <a:r>
                  <a:rPr lang="de-AT" sz="2600" dirty="0"/>
                  <a:t> feature</a:t>
                </a:r>
              </a:p>
              <a:p>
                <a:pPr marL="1376355" lvl="2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400" dirty="0" err="1"/>
                  <a:t>Quartiles</a:t>
                </a:r>
                <a:r>
                  <a:rPr lang="de-AT" sz="2400" dirty="0"/>
                  <a:t> </a:t>
                </a:r>
              </a:p>
              <a:p>
                <a:pPr marL="1376355" lvl="2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400" dirty="0" err="1"/>
                  <a:t>Sextiles</a:t>
                </a:r>
                <a:endParaRPr lang="de-AT" sz="2400" dirty="0"/>
              </a:p>
              <a:p>
                <a:pPr marL="1376355" lvl="2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400" dirty="0" err="1"/>
                  <a:t>Octiles</a:t>
                </a:r>
                <a:endParaRPr lang="de-AT" sz="2400" dirty="0"/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600" dirty="0"/>
                  <a:t>As </a:t>
                </a:r>
                <a:r>
                  <a:rPr lang="de-AT" sz="2600" dirty="0" err="1"/>
                  <a:t>the</a:t>
                </a:r>
                <a:r>
                  <a:rPr lang="de-AT" sz="2600" dirty="0"/>
                  <a:t> </a:t>
                </a:r>
                <a:r>
                  <a:rPr lang="de-AT" sz="2600" dirty="0" err="1"/>
                  <a:t>splitting</a:t>
                </a:r>
                <a:r>
                  <a:rPr lang="de-AT" sz="2600" dirty="0"/>
                  <a:t> </a:t>
                </a:r>
                <a:r>
                  <a:rPr lang="de-AT" sz="2600" dirty="0" err="1"/>
                  <a:t>threshold</a:t>
                </a:r>
                <a:r>
                  <a:rPr lang="de-AT" sz="2600" dirty="0"/>
                  <a:t> </a:t>
                </a:r>
                <a:r>
                  <a:rPr lang="de-AT" sz="2600" dirty="0" err="1"/>
                  <a:t>of</a:t>
                </a:r>
                <a:r>
                  <a:rPr lang="de-AT" sz="2600" dirty="0"/>
                  <a:t> a </a:t>
                </a:r>
                <a:r>
                  <a:rPr lang="de-AT" sz="2600" dirty="0" err="1"/>
                  <a:t>binary</a:t>
                </a:r>
                <a:r>
                  <a:rPr lang="de-AT" sz="2600" dirty="0"/>
                  <a:t> </a:t>
                </a:r>
                <a:r>
                  <a:rPr lang="de-AT" sz="2600" dirty="0" err="1"/>
                  <a:t>decision</a:t>
                </a:r>
                <a:r>
                  <a:rPr lang="de-AT" sz="2600" dirty="0"/>
                  <a:t> </a:t>
                </a:r>
                <a:r>
                  <a:rPr lang="de-AT" sz="2600" dirty="0" err="1"/>
                  <a:t>tree</a:t>
                </a:r>
                <a:r>
                  <a:rPr lang="de-AT" sz="2600" dirty="0"/>
                  <a:t> </a:t>
                </a:r>
                <a:r>
                  <a:rPr lang="de-AT" sz="2600" dirty="0" err="1"/>
                  <a:t>that</a:t>
                </a:r>
                <a:r>
                  <a:rPr lang="de-AT" sz="2600" dirty="0"/>
                  <a:t> </a:t>
                </a:r>
                <a:r>
                  <a:rPr lang="de-AT" sz="2600" dirty="0" err="1"/>
                  <a:t>fits</a:t>
                </a:r>
                <a:r>
                  <a:rPr lang="de-AT" sz="2600" dirty="0"/>
                  <a:t> </a:t>
                </a:r>
                <a:r>
                  <a:rPr lang="de-AT" sz="2600" dirty="0" err="1"/>
                  <a:t>the</a:t>
                </a:r>
                <a:r>
                  <a:rPr lang="de-AT" sz="2600" dirty="0"/>
                  <a:t> original </a:t>
                </a:r>
                <a:r>
                  <a:rPr lang="de-AT" sz="2600" dirty="0" err="1"/>
                  <a:t>data</a:t>
                </a:r>
                <a:r>
                  <a:rPr lang="de-AT" sz="2600" dirty="0"/>
                  <a:t> (</a:t>
                </a:r>
                <a:r>
                  <a:rPr lang="de-AT" sz="2600" i="1" dirty="0" err="1"/>
                  <a:t>bootstrapped</a:t>
                </a:r>
                <a:r>
                  <a:rPr lang="de-AT" sz="2600" i="1" dirty="0"/>
                  <a:t> </a:t>
                </a:r>
                <a:r>
                  <a:rPr lang="de-AT" sz="2600" i="1" dirty="0" err="1"/>
                  <a:t>grammar</a:t>
                </a:r>
                <a:r>
                  <a:rPr lang="de-AT" sz="2600" dirty="0"/>
                  <a:t>)</a:t>
                </a:r>
              </a:p>
            </p:txBody>
          </p:sp>
        </mc:Choice>
        <mc:Fallback xmlns="">
          <p:sp>
            <p:nvSpPr>
              <p:cNvPr id="34" name="Google Shape;164;g1b2876d289f_0_135">
                <a:extLst>
                  <a:ext uri="{FF2B5EF4-FFF2-40B4-BE49-F238E27FC236}">
                    <a16:creationId xmlns:a16="http://schemas.microsoft.com/office/drawing/2014/main" id="{1DD9075B-6090-4654-E102-E7970A533B6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99450" y="1695975"/>
                <a:ext cx="11959200" cy="4849500"/>
              </a:xfrm>
              <a:prstGeom prst="rect">
                <a:avLst/>
              </a:prstGeom>
              <a:blipFill>
                <a:blip r:embed="rId4"/>
                <a:stretch>
                  <a:fillRect l="-954" b="-26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6009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25B3A8-8E5A-16EB-A505-13B794DAE4A9}"/>
              </a:ext>
            </a:extLst>
          </p:cNvPr>
          <p:cNvSpPr/>
          <p:nvPr/>
        </p:nvSpPr>
        <p:spPr>
          <a:xfrm>
            <a:off x="0" y="6949440"/>
            <a:ext cx="130048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/>
              <a:t>Experimental Evaluation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13</a:t>
            </a:fld>
            <a:endParaRPr/>
          </a:p>
        </p:txBody>
      </p:sp>
      <p:sp>
        <p:nvSpPr>
          <p:cNvPr id="3" name="Google Shape;164;g1b2876d289f_0_135">
            <a:extLst>
              <a:ext uri="{FF2B5EF4-FFF2-40B4-BE49-F238E27FC236}">
                <a16:creationId xmlns:a16="http://schemas.microsoft.com/office/drawing/2014/main" id="{20DBC478-588B-EE8B-B1AF-DBC3C912F387}"/>
              </a:ext>
            </a:extLst>
          </p:cNvPr>
          <p:cNvSpPr txBox="1">
            <a:spLocks/>
          </p:cNvSpPr>
          <p:nvPr/>
        </p:nvSpPr>
        <p:spPr>
          <a:xfrm>
            <a:off x="799450" y="1695975"/>
            <a:ext cx="9453822" cy="4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de-AT" sz="2600" dirty="0" err="1"/>
              <a:t>Two</a:t>
            </a:r>
            <a:r>
              <a:rPr lang="de-AT" sz="2600" dirty="0"/>
              <a:t> (2) </a:t>
            </a:r>
            <a:r>
              <a:rPr lang="de-AT" sz="2600" dirty="0" err="1"/>
              <a:t>datasets</a:t>
            </a:r>
            <a:endParaRPr lang="de-AT" sz="2600" dirty="0"/>
          </a:p>
          <a:p>
            <a:pPr marL="916778" lvl="1" indent="-393700">
              <a:spcBef>
                <a:spcPts val="1000"/>
              </a:spcBef>
              <a:buSzPts val="2600"/>
              <a:buChar char="●"/>
            </a:pPr>
            <a:r>
              <a:rPr lang="de-AT" sz="2400" b="1" dirty="0"/>
              <a:t>MNIST: </a:t>
            </a:r>
            <a:r>
              <a:rPr lang="de-AT" sz="2400" dirty="0"/>
              <a:t>Image </a:t>
            </a:r>
            <a:r>
              <a:rPr lang="de-AT" sz="2400" dirty="0" err="1"/>
              <a:t>data</a:t>
            </a:r>
            <a:endParaRPr lang="de-AT" sz="2400" dirty="0"/>
          </a:p>
          <a:p>
            <a:pPr marL="1376355" lvl="2" indent="-393700">
              <a:spcBef>
                <a:spcPts val="1000"/>
              </a:spcBef>
              <a:buSzPts val="2600"/>
              <a:buChar char="●"/>
            </a:pPr>
            <a:r>
              <a:rPr lang="de-AT" sz="2400" dirty="0"/>
              <a:t>Standard </a:t>
            </a:r>
            <a:r>
              <a:rPr lang="de-AT" sz="2400" dirty="0" err="1"/>
              <a:t>dataset</a:t>
            </a:r>
            <a:r>
              <a:rPr lang="de-AT" sz="2400" dirty="0"/>
              <a:t>, easy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learn</a:t>
            </a:r>
            <a:r>
              <a:rPr lang="de-AT" sz="2400" dirty="0"/>
              <a:t>, high </a:t>
            </a:r>
            <a:r>
              <a:rPr lang="de-AT" sz="2400" dirty="0" err="1"/>
              <a:t>accuracy</a:t>
            </a:r>
            <a:endParaRPr lang="de-AT" sz="2400" dirty="0"/>
          </a:p>
          <a:p>
            <a:pPr marL="916778" lvl="1" indent="-393700">
              <a:spcBef>
                <a:spcPts val="1000"/>
              </a:spcBef>
              <a:buSzPts val="2600"/>
              <a:buFont typeface="Noto Sans Symbols"/>
              <a:buChar char="●"/>
            </a:pPr>
            <a:r>
              <a:rPr lang="de-AT" sz="2400" b="1" dirty="0" err="1"/>
              <a:t>Pima</a:t>
            </a:r>
            <a:r>
              <a:rPr lang="de-AT" sz="2400" b="1" dirty="0"/>
              <a:t> </a:t>
            </a:r>
            <a:r>
              <a:rPr lang="de-AT" sz="2400" b="1" dirty="0" err="1"/>
              <a:t>diabetes</a:t>
            </a:r>
            <a:r>
              <a:rPr lang="de-AT" sz="2400" b="1" dirty="0"/>
              <a:t>: </a:t>
            </a:r>
            <a:r>
              <a:rPr lang="de-AT" sz="2400" dirty="0" err="1"/>
              <a:t>Tabular</a:t>
            </a:r>
            <a:r>
              <a:rPr lang="de-AT" sz="2400" dirty="0"/>
              <a:t> </a:t>
            </a:r>
            <a:r>
              <a:rPr lang="de-AT" sz="2400" dirty="0" err="1"/>
              <a:t>data</a:t>
            </a:r>
            <a:r>
              <a:rPr lang="de-AT" sz="2400" dirty="0"/>
              <a:t> </a:t>
            </a:r>
            <a:endParaRPr lang="de-AT" sz="2400" b="1" dirty="0"/>
          </a:p>
          <a:p>
            <a:pPr marL="1376355" lvl="2" indent="-393700">
              <a:spcBef>
                <a:spcPts val="1000"/>
              </a:spcBef>
              <a:buSzPts val="2600"/>
              <a:buFont typeface="Noto Sans Symbols"/>
              <a:buChar char="●"/>
            </a:pPr>
            <a:r>
              <a:rPr lang="de-AT" sz="2400" dirty="0"/>
              <a:t>Higher </a:t>
            </a:r>
            <a:r>
              <a:rPr lang="de-AT" sz="2400" dirty="0" err="1"/>
              <a:t>complexity</a:t>
            </a:r>
            <a:r>
              <a:rPr lang="de-AT" sz="2400" dirty="0"/>
              <a:t>, </a:t>
            </a:r>
            <a:r>
              <a:rPr lang="de-AT" sz="2400" dirty="0" err="1"/>
              <a:t>typical</a:t>
            </a:r>
            <a:r>
              <a:rPr lang="de-AT" sz="2400" dirty="0"/>
              <a:t> </a:t>
            </a:r>
            <a:r>
              <a:rPr lang="de-AT" sz="2400" dirty="0" err="1"/>
              <a:t>classification</a:t>
            </a:r>
            <a:r>
              <a:rPr lang="de-AT" sz="2400" dirty="0"/>
              <a:t>, ≤ 80% </a:t>
            </a:r>
            <a:r>
              <a:rPr lang="de-AT" sz="2400" dirty="0" err="1"/>
              <a:t>accuracy</a:t>
            </a:r>
            <a:endParaRPr lang="de-AT" sz="2400" dirty="0">
              <a:solidFill>
                <a:srgbClr val="FF0000"/>
              </a:solidFill>
            </a:endParaRPr>
          </a:p>
          <a:p>
            <a:pPr marL="457200" indent="-393700">
              <a:lnSpc>
                <a:spcPct val="150000"/>
              </a:lnSpc>
              <a:spcBef>
                <a:spcPts val="1000"/>
              </a:spcBef>
              <a:buSzPts val="2600"/>
              <a:buFont typeface="Noto Sans Symbols"/>
              <a:buChar char="●"/>
            </a:pPr>
            <a:r>
              <a:rPr lang="de-AT" sz="2600" dirty="0"/>
              <a:t>Questions:</a:t>
            </a:r>
          </a:p>
          <a:p>
            <a:pPr marL="1094578" lvl="1" indent="-571500">
              <a:spcBef>
                <a:spcPts val="1000"/>
              </a:spcBef>
              <a:buSzPts val="2600"/>
              <a:buFont typeface="+mj-lt"/>
              <a:buAutoNum type="romanLcPeriod"/>
            </a:pPr>
            <a:r>
              <a:rPr lang="de-AT" sz="2400" dirty="0"/>
              <a:t>Synthesis </a:t>
            </a:r>
            <a:r>
              <a:rPr lang="de-AT" sz="2400" dirty="0" err="1"/>
              <a:t>times</a:t>
            </a:r>
            <a:endParaRPr lang="de-AT" sz="2400" dirty="0"/>
          </a:p>
          <a:p>
            <a:pPr marL="1094578" lvl="1" indent="-571500">
              <a:spcBef>
                <a:spcPts val="1000"/>
              </a:spcBef>
              <a:buSzPts val="2600"/>
              <a:buFont typeface="+mj-lt"/>
              <a:buAutoNum type="romanLcPeriod"/>
            </a:pPr>
            <a:r>
              <a:rPr lang="de-AT" sz="2400" dirty="0" err="1"/>
              <a:t>Interpretability</a:t>
            </a:r>
            <a:r>
              <a:rPr lang="de-AT" sz="2400" dirty="0"/>
              <a:t> (</a:t>
            </a:r>
            <a:r>
              <a:rPr lang="de-AT" sz="2400" dirty="0" err="1"/>
              <a:t>size</a:t>
            </a:r>
            <a:r>
              <a:rPr lang="de-AT" sz="2400" dirty="0"/>
              <a:t> and </a:t>
            </a:r>
            <a:r>
              <a:rPr lang="de-AT" sz="2400" dirty="0" err="1"/>
              <a:t>depth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programs</a:t>
            </a:r>
            <a:r>
              <a:rPr lang="de-AT" sz="2400" dirty="0"/>
              <a:t>)</a:t>
            </a:r>
          </a:p>
          <a:p>
            <a:pPr marL="1094578" lvl="1" indent="-571500">
              <a:spcBef>
                <a:spcPts val="1000"/>
              </a:spcBef>
              <a:buSzPts val="2600"/>
              <a:buFont typeface="+mj-lt"/>
              <a:buAutoNum type="romanLcPeriod"/>
            </a:pPr>
            <a:r>
              <a:rPr lang="de-AT" sz="2400" dirty="0" err="1"/>
              <a:t>Accuracy</a:t>
            </a:r>
            <a:endParaRPr lang="de-AT" sz="2400" dirty="0"/>
          </a:p>
        </p:txBody>
      </p:sp>
      <p:sp>
        <p:nvSpPr>
          <p:cNvPr id="7" name="Google Shape;312;g1bc33dc2a88_0_0">
            <a:extLst>
              <a:ext uri="{FF2B5EF4-FFF2-40B4-BE49-F238E27FC236}">
                <a16:creationId xmlns:a16="http://schemas.microsoft.com/office/drawing/2014/main" id="{6C56A15C-24F9-7606-EF3E-74FEDD90291A}"/>
              </a:ext>
            </a:extLst>
          </p:cNvPr>
          <p:cNvSpPr txBox="1">
            <a:spLocks/>
          </p:cNvSpPr>
          <p:nvPr/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endParaRPr lang="en-US" sz="180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>
                <a:latin typeface="+mn-lt"/>
              </a:rPr>
              <a:t>Formal XAI via Syntax-Guided Synthesis						 Katrine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Bjørn</a:t>
            </a:r>
            <a:r>
              <a:rPr lang="en-US" sz="1800">
                <a:latin typeface="+mn-lt"/>
              </a:rPr>
              <a:t>er, Filip Cano</a:t>
            </a:r>
            <a:endParaRPr lang="en-US"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15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25B3A8-8E5A-16EB-A505-13B794DAE4A9}"/>
              </a:ext>
            </a:extLst>
          </p:cNvPr>
          <p:cNvSpPr/>
          <p:nvPr/>
        </p:nvSpPr>
        <p:spPr>
          <a:xfrm>
            <a:off x="0" y="6949440"/>
            <a:ext cx="130048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/>
              <a:t>Experimental Evaluation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14</a:t>
            </a:fld>
            <a:endParaRPr/>
          </a:p>
        </p:txBody>
      </p:sp>
      <p:sp>
        <p:nvSpPr>
          <p:cNvPr id="3" name="Google Shape;164;g1b2876d289f_0_135">
            <a:extLst>
              <a:ext uri="{FF2B5EF4-FFF2-40B4-BE49-F238E27FC236}">
                <a16:creationId xmlns:a16="http://schemas.microsoft.com/office/drawing/2014/main" id="{20DBC478-588B-EE8B-B1AF-DBC3C912F387}"/>
              </a:ext>
            </a:extLst>
          </p:cNvPr>
          <p:cNvSpPr txBox="1">
            <a:spLocks/>
          </p:cNvSpPr>
          <p:nvPr/>
        </p:nvSpPr>
        <p:spPr>
          <a:xfrm>
            <a:off x="799450" y="1695975"/>
            <a:ext cx="7734950" cy="4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93700">
              <a:lnSpc>
                <a:spcPct val="150000"/>
              </a:lnSpc>
              <a:spcBef>
                <a:spcPts val="1000"/>
              </a:spcBef>
              <a:buSzPts val="2600"/>
              <a:buFont typeface="Arial"/>
              <a:buChar char="●"/>
            </a:pPr>
            <a:r>
              <a:rPr lang="de-AT" sz="2400" dirty="0" err="1"/>
              <a:t>Decision</a:t>
            </a:r>
            <a:r>
              <a:rPr lang="de-AT" sz="2400" dirty="0"/>
              <a:t> </a:t>
            </a:r>
            <a:r>
              <a:rPr lang="de-AT" sz="2400" dirty="0" err="1"/>
              <a:t>Trees</a:t>
            </a:r>
            <a:r>
              <a:rPr lang="de-AT" sz="2400" dirty="0"/>
              <a:t> (DT)</a:t>
            </a:r>
          </a:p>
          <a:p>
            <a:pPr marL="916778" lvl="1" indent="-393700">
              <a:lnSpc>
                <a:spcPct val="150000"/>
              </a:lnSpc>
              <a:spcBef>
                <a:spcPts val="1000"/>
              </a:spcBef>
              <a:buSzPts val="2600"/>
              <a:buChar char="●"/>
            </a:pPr>
            <a:r>
              <a:rPr lang="de-AT" sz="2400" dirty="0"/>
              <a:t>Baseline </a:t>
            </a:r>
            <a:r>
              <a:rPr lang="de-AT" sz="2400" dirty="0" err="1"/>
              <a:t>comparison</a:t>
            </a:r>
            <a:r>
              <a:rPr lang="de-AT" sz="2400" dirty="0"/>
              <a:t> </a:t>
            </a: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/>
              <a:t>synthesis</a:t>
            </a:r>
            <a:r>
              <a:rPr lang="de-AT" sz="2400" dirty="0"/>
              <a:t> </a:t>
            </a:r>
            <a:r>
              <a:rPr lang="de-AT" sz="2400" dirty="0" err="1"/>
              <a:t>times</a:t>
            </a:r>
            <a:r>
              <a:rPr lang="de-AT" sz="2400" dirty="0"/>
              <a:t>, </a:t>
            </a:r>
            <a:r>
              <a:rPr lang="de-AT" sz="2400" dirty="0" err="1"/>
              <a:t>interpretability</a:t>
            </a:r>
            <a:r>
              <a:rPr lang="de-AT" sz="2400" dirty="0"/>
              <a:t>, and </a:t>
            </a:r>
            <a:r>
              <a:rPr lang="de-AT" sz="2400" dirty="0" err="1"/>
              <a:t>accuracy</a:t>
            </a:r>
            <a:endParaRPr lang="de-AT" sz="2400" dirty="0"/>
          </a:p>
          <a:p>
            <a:pPr marL="916778" lvl="1" indent="-393700">
              <a:lnSpc>
                <a:spcPct val="150000"/>
              </a:lnSpc>
              <a:spcBef>
                <a:spcPts val="1000"/>
              </a:spcBef>
              <a:buSzPts val="2600"/>
              <a:buChar char="●"/>
            </a:pPr>
            <a:r>
              <a:rPr lang="de-AT" sz="2400"/>
              <a:t>scikit-learn</a:t>
            </a:r>
            <a:endParaRPr lang="de-AT" sz="2400" dirty="0"/>
          </a:p>
        </p:txBody>
      </p:sp>
      <p:sp>
        <p:nvSpPr>
          <p:cNvPr id="7" name="Google Shape;312;g1bc33dc2a88_0_0">
            <a:extLst>
              <a:ext uri="{FF2B5EF4-FFF2-40B4-BE49-F238E27FC236}">
                <a16:creationId xmlns:a16="http://schemas.microsoft.com/office/drawing/2014/main" id="{6C56A15C-24F9-7606-EF3E-74FEDD90291A}"/>
              </a:ext>
            </a:extLst>
          </p:cNvPr>
          <p:cNvSpPr txBox="1">
            <a:spLocks/>
          </p:cNvSpPr>
          <p:nvPr/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endParaRPr lang="en-US" sz="180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>
                <a:latin typeface="+mn-lt"/>
              </a:rPr>
              <a:t>Formal XAI via Syntax-Guided Synthesis						 Katrine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Bjørn</a:t>
            </a:r>
            <a:r>
              <a:rPr lang="en-US" sz="1800">
                <a:latin typeface="+mn-lt"/>
              </a:rPr>
              <a:t>er, Filip Cano</a:t>
            </a:r>
            <a:endParaRPr lang="en-US"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11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25B3A8-8E5A-16EB-A505-13B794DAE4A9}"/>
              </a:ext>
            </a:extLst>
          </p:cNvPr>
          <p:cNvSpPr/>
          <p:nvPr/>
        </p:nvSpPr>
        <p:spPr>
          <a:xfrm>
            <a:off x="0" y="6949440"/>
            <a:ext cx="130048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/>
              <a:t>The MNIST Dataset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15</a:t>
            </a:fld>
            <a:endParaRPr/>
          </a:p>
        </p:txBody>
      </p:sp>
      <p:sp>
        <p:nvSpPr>
          <p:cNvPr id="3" name="Google Shape;164;g1b2876d289f_0_135">
            <a:extLst>
              <a:ext uri="{FF2B5EF4-FFF2-40B4-BE49-F238E27FC236}">
                <a16:creationId xmlns:a16="http://schemas.microsoft.com/office/drawing/2014/main" id="{20DBC478-588B-EE8B-B1AF-DBC3C912F387}"/>
              </a:ext>
            </a:extLst>
          </p:cNvPr>
          <p:cNvSpPr txBox="1">
            <a:spLocks/>
          </p:cNvSpPr>
          <p:nvPr/>
        </p:nvSpPr>
        <p:spPr>
          <a:xfrm>
            <a:off x="799450" y="1695975"/>
            <a:ext cx="5631452" cy="4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de-AT" sz="2600" dirty="0" err="1"/>
              <a:t>Handwritten</a:t>
            </a:r>
            <a:r>
              <a:rPr lang="de-AT" sz="2600" dirty="0"/>
              <a:t> </a:t>
            </a:r>
            <a:r>
              <a:rPr lang="de-AT" sz="2600" dirty="0" err="1"/>
              <a:t>digits</a:t>
            </a:r>
            <a:endParaRPr lang="de-AT" sz="2600" dirty="0"/>
          </a:p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de-AT" sz="2600" dirty="0"/>
              <a:t>28x28 </a:t>
            </a:r>
            <a:r>
              <a:rPr lang="de-AT" sz="2600" dirty="0" err="1"/>
              <a:t>pixels</a:t>
            </a:r>
            <a:r>
              <a:rPr lang="de-AT" sz="2600" dirty="0"/>
              <a:t> </a:t>
            </a:r>
            <a:r>
              <a:rPr lang="de-AT" sz="2600" dirty="0" err="1"/>
              <a:t>each</a:t>
            </a:r>
            <a:endParaRPr lang="de-AT" sz="2600" dirty="0"/>
          </a:p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de-AT" sz="2600" dirty="0"/>
              <a:t>60k </a:t>
            </a:r>
            <a:r>
              <a:rPr lang="de-AT" sz="2600" dirty="0" err="1"/>
              <a:t>samples</a:t>
            </a:r>
            <a:endParaRPr lang="de-AT" sz="2600" dirty="0"/>
          </a:p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de-AT" sz="2600" dirty="0"/>
              <a:t>Simple </a:t>
            </a:r>
            <a:r>
              <a:rPr lang="de-AT" sz="2600" dirty="0" err="1"/>
              <a:t>neural</a:t>
            </a:r>
            <a:r>
              <a:rPr lang="de-AT" sz="2600" dirty="0"/>
              <a:t> network </a:t>
            </a:r>
            <a:r>
              <a:rPr lang="de-AT" sz="2600" dirty="0" err="1"/>
              <a:t>reaches</a:t>
            </a:r>
            <a:r>
              <a:rPr lang="de-AT" sz="2600" dirty="0"/>
              <a:t> ~99% </a:t>
            </a:r>
            <a:r>
              <a:rPr lang="de-AT" sz="2600" dirty="0" err="1"/>
              <a:t>accuracy</a:t>
            </a:r>
            <a:endParaRPr lang="de-AT" sz="2400" dirty="0"/>
          </a:p>
        </p:txBody>
      </p:sp>
      <p:sp>
        <p:nvSpPr>
          <p:cNvPr id="7" name="Google Shape;312;g1bc33dc2a88_0_0">
            <a:extLst>
              <a:ext uri="{FF2B5EF4-FFF2-40B4-BE49-F238E27FC236}">
                <a16:creationId xmlns:a16="http://schemas.microsoft.com/office/drawing/2014/main" id="{6C56A15C-24F9-7606-EF3E-74FEDD90291A}"/>
              </a:ext>
            </a:extLst>
          </p:cNvPr>
          <p:cNvSpPr txBox="1">
            <a:spLocks/>
          </p:cNvSpPr>
          <p:nvPr/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endParaRPr lang="en-US" sz="180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>
                <a:latin typeface="+mn-lt"/>
              </a:rPr>
              <a:t>Formal XAI via Syntax-Guided Synthesis						 Katrine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Bjørn</a:t>
            </a:r>
            <a:r>
              <a:rPr lang="en-US" sz="1800">
                <a:latin typeface="+mn-lt"/>
              </a:rPr>
              <a:t>er, Filip Cano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5" descr="A group of numbers in black squares&#10;&#10;Description automatically generated">
            <a:extLst>
              <a:ext uri="{FF2B5EF4-FFF2-40B4-BE49-F238E27FC236}">
                <a16:creationId xmlns:a16="http://schemas.microsoft.com/office/drawing/2014/main" id="{48941280-0CE9-563F-5921-16AC2A2FA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902" y="1566477"/>
            <a:ext cx="6465999" cy="4849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716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/>
              <a:t>MNIST – Synthesis Times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16</a:t>
            </a:fld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B9E381-4BE2-92BB-DC43-3E934EF1E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454" b="13681"/>
          <a:stretch/>
        </p:blipFill>
        <p:spPr>
          <a:xfrm>
            <a:off x="3355635" y="2183212"/>
            <a:ext cx="6293529" cy="4173031"/>
          </a:xfrm>
          <a:prstGeom prst="rect">
            <a:avLst/>
          </a:prstGeom>
        </p:spPr>
      </p:pic>
      <p:sp>
        <p:nvSpPr>
          <p:cNvPr id="4" name="Google Shape;312;g1bc33dc2a88_0_0">
            <a:extLst>
              <a:ext uri="{FF2B5EF4-FFF2-40B4-BE49-F238E27FC236}">
                <a16:creationId xmlns:a16="http://schemas.microsoft.com/office/drawing/2014/main" id="{68DDF2F7-B830-E21E-1197-0DBB318C30FB}"/>
              </a:ext>
            </a:extLst>
          </p:cNvPr>
          <p:cNvSpPr txBox="1">
            <a:spLocks/>
          </p:cNvSpPr>
          <p:nvPr/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endParaRPr lang="en-US" sz="180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>
                <a:latin typeface="+mn-lt"/>
              </a:rPr>
              <a:t>Formal XAI via Syntax-Guided Synthesis						 Katrine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Bjørn</a:t>
            </a:r>
            <a:r>
              <a:rPr lang="en-US" sz="1800">
                <a:latin typeface="+mn-lt"/>
              </a:rPr>
              <a:t>er, Filip Cano</a:t>
            </a:r>
            <a:endParaRPr lang="en-US"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011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/>
              <a:t>MNIST – </a:t>
            </a:r>
            <a:r>
              <a:rPr lang="de-AT" b="1" dirty="0" err="1"/>
              <a:t>Characteristics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17</a:t>
            </a:fld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CF0AEA-9BB0-B288-6F8B-B75B4BDC2AA5}"/>
              </a:ext>
            </a:extLst>
          </p:cNvPr>
          <p:cNvGrpSpPr/>
          <p:nvPr/>
        </p:nvGrpSpPr>
        <p:grpSpPr>
          <a:xfrm>
            <a:off x="397401" y="2802215"/>
            <a:ext cx="12209998" cy="2935026"/>
            <a:chOff x="614252" y="3012483"/>
            <a:chExt cx="12209998" cy="29350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41BF02F-1F87-DD6B-426A-D5606EF9B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9233" y="3012483"/>
              <a:ext cx="5530921" cy="29350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902819-F3E0-3656-F580-47CA40DB710B}"/>
                </a:ext>
              </a:extLst>
            </p:cNvPr>
            <p:cNvSpPr txBox="1"/>
            <p:nvPr/>
          </p:nvSpPr>
          <p:spPr>
            <a:xfrm>
              <a:off x="9620154" y="3972164"/>
              <a:ext cx="32040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heat map: how many times the pixel appears in the resulting decision tree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448B6D-B92C-95BD-47F1-E88310916B91}"/>
                </a:ext>
              </a:extLst>
            </p:cNvPr>
            <p:cNvSpPr txBox="1"/>
            <p:nvPr/>
          </p:nvSpPr>
          <p:spPr>
            <a:xfrm>
              <a:off x="614252" y="3141167"/>
              <a:ext cx="347498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comparisons of pixels from the resulting decision tree overlapping an interpretation of an MNIST image using its greyscale values</a:t>
              </a:r>
            </a:p>
          </p:txBody>
        </p:sp>
      </p:grpSp>
      <p:sp>
        <p:nvSpPr>
          <p:cNvPr id="4" name="Google Shape;312;g1bc33dc2a88_0_0">
            <a:extLst>
              <a:ext uri="{FF2B5EF4-FFF2-40B4-BE49-F238E27FC236}">
                <a16:creationId xmlns:a16="http://schemas.microsoft.com/office/drawing/2014/main" id="{567E1A3B-345B-D948-05EE-4F3C03599E78}"/>
              </a:ext>
            </a:extLst>
          </p:cNvPr>
          <p:cNvSpPr txBox="1">
            <a:spLocks/>
          </p:cNvSpPr>
          <p:nvPr/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endParaRPr lang="en-US" sz="180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>
                <a:latin typeface="+mn-lt"/>
              </a:rPr>
              <a:t>Formal XAI via Syntax-Guided Synthesis						 Katrine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Bjørn</a:t>
            </a:r>
            <a:r>
              <a:rPr lang="en-US" sz="1800">
                <a:latin typeface="+mn-lt"/>
              </a:rPr>
              <a:t>er, Filip Cano</a:t>
            </a:r>
            <a:endParaRPr lang="en-US"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732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/>
              <a:t>MNIST – </a:t>
            </a:r>
            <a:r>
              <a:rPr lang="de-AT" b="1" dirty="0" err="1"/>
              <a:t>Interpretability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18</a:t>
            </a:fld>
            <a:endParaRPr/>
          </a:p>
        </p:txBody>
      </p:sp>
      <p:sp>
        <p:nvSpPr>
          <p:cNvPr id="34" name="Google Shape;164;g1b2876d289f_0_135">
            <a:extLst>
              <a:ext uri="{FF2B5EF4-FFF2-40B4-BE49-F238E27FC236}">
                <a16:creationId xmlns:a16="http://schemas.microsoft.com/office/drawing/2014/main" id="{1DD9075B-6090-4654-E102-E7970A533B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9450" y="1695975"/>
            <a:ext cx="11959200" cy="4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0" lvl="0" indent="0" algn="l" rtl="0">
              <a:spcBef>
                <a:spcPts val="1000"/>
              </a:spcBef>
              <a:spcAft>
                <a:spcPts val="0"/>
              </a:spcAft>
              <a:buSzPts val="2600"/>
            </a:pPr>
            <a:endParaRPr lang="de-AT" sz="2600"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de-AT" sz="2600" dirty="0" err="1"/>
              <a:t>Measured</a:t>
            </a:r>
            <a:r>
              <a:rPr lang="de-AT" sz="2600" dirty="0"/>
              <a:t> </a:t>
            </a:r>
            <a:r>
              <a:rPr lang="de-AT" sz="2600" dirty="0" err="1"/>
              <a:t>by</a:t>
            </a:r>
            <a:r>
              <a:rPr lang="de-AT" sz="2600" dirty="0"/>
              <a:t>:</a:t>
            </a:r>
          </a:p>
          <a:p>
            <a:pPr marL="916778" lvl="1" indent="-393700">
              <a:spcBef>
                <a:spcPts val="1000"/>
              </a:spcBef>
              <a:buSzPts val="2600"/>
              <a:buChar char="●"/>
            </a:pPr>
            <a:r>
              <a:rPr lang="de-AT" sz="2400" dirty="0"/>
              <a:t>p</a:t>
            </a:r>
            <a:r>
              <a:rPr lang="en-US" sz="2400" dirty="0" err="1"/>
              <a:t>rogram</a:t>
            </a:r>
            <a:r>
              <a:rPr lang="en-US" sz="2400" dirty="0"/>
              <a:t> size: number of If-Else</a:t>
            </a:r>
          </a:p>
          <a:p>
            <a:pPr marL="914400" lvl="1" indent="0">
              <a:spcBef>
                <a:spcPts val="0"/>
              </a:spcBef>
              <a:buSzPts val="2600"/>
              <a:buNone/>
            </a:pPr>
            <a:r>
              <a:rPr lang="en-US" sz="2400" dirty="0"/>
              <a:t>statements</a:t>
            </a:r>
          </a:p>
          <a:p>
            <a:pPr marL="916778" lvl="1" indent="-393700">
              <a:spcBef>
                <a:spcPts val="1000"/>
              </a:spcBef>
              <a:buSzPts val="2600"/>
              <a:buChar char="●"/>
            </a:pPr>
            <a:r>
              <a:rPr lang="en-US" sz="2400" dirty="0"/>
              <a:t>program depth: max depth of</a:t>
            </a:r>
          </a:p>
          <a:p>
            <a:pPr marL="914400" lvl="1" indent="0">
              <a:spcBef>
                <a:spcPts val="0"/>
              </a:spcBef>
              <a:buSzPts val="2600"/>
              <a:buNone/>
            </a:pPr>
            <a:r>
              <a:rPr lang="en-US" sz="2400" dirty="0"/>
              <a:t>nested If-Else statements</a:t>
            </a:r>
            <a:endParaRPr lang="de-AT" sz="2400" dirty="0"/>
          </a:p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de-AT" sz="2600" dirty="0" err="1"/>
              <a:t>Mimic</a:t>
            </a:r>
            <a:r>
              <a:rPr lang="de-AT" sz="2600" dirty="0"/>
              <a:t> </a:t>
            </a:r>
            <a:r>
              <a:rPr lang="de-AT" sz="2600" dirty="0" err="1"/>
              <a:t>programs</a:t>
            </a:r>
            <a:r>
              <a:rPr lang="de-AT" sz="2600" dirty="0"/>
              <a:t> </a:t>
            </a:r>
            <a:r>
              <a:rPr lang="de-AT" sz="2600" dirty="0" err="1"/>
              <a:t>smaller</a:t>
            </a:r>
            <a:r>
              <a:rPr lang="de-AT" sz="2600" dirty="0"/>
              <a:t> </a:t>
            </a:r>
            <a:r>
              <a:rPr lang="de-AT" sz="2600" dirty="0" err="1"/>
              <a:t>than</a:t>
            </a:r>
            <a:r>
              <a:rPr lang="de-AT" sz="2600" dirty="0"/>
              <a:t> DTs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9165A-4F40-FA91-E7B0-CA226592BA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33" b="14493"/>
          <a:stretch/>
        </p:blipFill>
        <p:spPr>
          <a:xfrm>
            <a:off x="7490460" y="2570478"/>
            <a:ext cx="4631315" cy="3100493"/>
          </a:xfrm>
          <a:prstGeom prst="rect">
            <a:avLst/>
          </a:prstGeom>
        </p:spPr>
      </p:pic>
      <p:sp>
        <p:nvSpPr>
          <p:cNvPr id="5" name="Google Shape;312;g1bc33dc2a88_0_0">
            <a:extLst>
              <a:ext uri="{FF2B5EF4-FFF2-40B4-BE49-F238E27FC236}">
                <a16:creationId xmlns:a16="http://schemas.microsoft.com/office/drawing/2014/main" id="{4D289B3B-C815-F270-E437-4DA26FC489F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+mn-lt"/>
              </a:rPr>
              <a:t>Formal XAI via Syntax-Guided Synthesis						 </a:t>
            </a:r>
            <a:r>
              <a:rPr lang="en-AT" sz="1800" dirty="0">
                <a:latin typeface="+mn-lt"/>
              </a:rPr>
              <a:t>Katrine 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1800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1800" dirty="0">
                <a:latin typeface="+mn-lt"/>
              </a:rPr>
              <a:t>er, </a:t>
            </a:r>
            <a:r>
              <a:rPr lang="de-AT" sz="1800" dirty="0">
                <a:latin typeface="+mn-lt"/>
              </a:rPr>
              <a:t>Filip Cano</a:t>
            </a:r>
            <a:endParaRPr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5956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EFF05E-6A36-3C32-AEB1-1FDDA8EA12EE}"/>
              </a:ext>
            </a:extLst>
          </p:cNvPr>
          <p:cNvSpPr/>
          <p:nvPr/>
        </p:nvSpPr>
        <p:spPr>
          <a:xfrm>
            <a:off x="0" y="6949440"/>
            <a:ext cx="130048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/>
              <a:t>MNIST – </a:t>
            </a:r>
            <a:r>
              <a:rPr lang="de-AT" b="1" dirty="0" err="1"/>
              <a:t>Interpretability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19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11A9B1-26F3-E22C-68C9-93AD094A0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134" y="1470355"/>
            <a:ext cx="4457261" cy="5643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600F1E-16C1-F7F2-BF7E-8923A014A9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29" t="40361" r="23577" b="30146"/>
          <a:stretch/>
        </p:blipFill>
        <p:spPr>
          <a:xfrm>
            <a:off x="7016266" y="2096348"/>
            <a:ext cx="5108311" cy="31225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E0DDA51-BFC3-3E8B-95FC-8FB340406AAC}"/>
                  </a:ext>
                </a:extLst>
              </p14:cNvPr>
              <p14:cNvContentPartPr/>
              <p14:nvPr/>
            </p14:nvContentPartPr>
            <p14:xfrm>
              <a:off x="5954746" y="1370462"/>
              <a:ext cx="3049200" cy="1832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E0DDA51-BFC3-3E8B-95FC-8FB340406A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8626" y="1364342"/>
                <a:ext cx="3061440" cy="18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698DBF9-5BE4-C8C3-C242-8D6B6AAE18C5}"/>
                  </a:ext>
                </a:extLst>
              </p14:cNvPr>
              <p14:cNvContentPartPr/>
              <p14:nvPr/>
            </p14:nvContentPartPr>
            <p14:xfrm flipV="1">
              <a:off x="5954746" y="4832523"/>
              <a:ext cx="3049200" cy="1832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698DBF9-5BE4-C8C3-C242-8D6B6AAE18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flipV="1">
                <a:off x="5948626" y="4826403"/>
                <a:ext cx="3061440" cy="18446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Google Shape;312;g1bc33dc2a88_0_0">
            <a:extLst>
              <a:ext uri="{FF2B5EF4-FFF2-40B4-BE49-F238E27FC236}">
                <a16:creationId xmlns:a16="http://schemas.microsoft.com/office/drawing/2014/main" id="{17C20C10-87EA-30FA-F939-F673D87CFE91}"/>
              </a:ext>
            </a:extLst>
          </p:cNvPr>
          <p:cNvSpPr txBox="1">
            <a:spLocks/>
          </p:cNvSpPr>
          <p:nvPr/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endParaRPr lang="en-US" sz="180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>
                <a:latin typeface="+mn-lt"/>
              </a:rPr>
              <a:t>Formal XAI via Syntax-Guided Synthesis						 Katrine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Bjørn</a:t>
            </a:r>
            <a:r>
              <a:rPr lang="en-US" sz="1800">
                <a:latin typeface="+mn-lt"/>
              </a:rPr>
              <a:t>er, Filip Cano</a:t>
            </a:r>
            <a:endParaRPr lang="en-US"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9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Bridging</a:t>
            </a:r>
            <a:r>
              <a:rPr lang="de-AT" b="1" dirty="0"/>
              <a:t> </a:t>
            </a:r>
            <a:r>
              <a:rPr lang="de-AT" b="1" dirty="0" err="1"/>
              <a:t>the</a:t>
            </a:r>
            <a:r>
              <a:rPr lang="de-AT" b="1" dirty="0"/>
              <a:t> Gap </a:t>
            </a:r>
            <a:r>
              <a:rPr lang="de-AT" b="1" dirty="0" err="1"/>
              <a:t>between</a:t>
            </a:r>
            <a:r>
              <a:rPr lang="de-AT" b="1" dirty="0"/>
              <a:t> AI and Reality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2</a:t>
            </a:fld>
            <a:endParaRPr/>
          </a:p>
        </p:txBody>
      </p:sp>
      <p:sp>
        <p:nvSpPr>
          <p:cNvPr id="312" name="Google Shape;312;g1bc33dc2a88_0_0"/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+mn-lt"/>
              </a:rPr>
              <a:t>Formal XAI via Syntax-Guided Synthesis						 </a:t>
            </a:r>
            <a:r>
              <a:rPr lang="en-AT" sz="1800" dirty="0">
                <a:latin typeface="+mn-lt"/>
              </a:rPr>
              <a:t>Katrine 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1800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1800" dirty="0">
                <a:latin typeface="+mn-lt"/>
              </a:rPr>
              <a:t>er, </a:t>
            </a:r>
            <a:r>
              <a:rPr lang="de-AT" sz="1800" dirty="0">
                <a:latin typeface="+mn-lt"/>
              </a:rPr>
              <a:t>Filip Cano</a:t>
            </a:r>
            <a:endParaRPr sz="1800" dirty="0"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B90A22-2025-51B4-33C8-FAF8EF2CEF45}"/>
              </a:ext>
            </a:extLst>
          </p:cNvPr>
          <p:cNvSpPr txBox="1"/>
          <p:nvPr/>
        </p:nvSpPr>
        <p:spPr>
          <a:xfrm>
            <a:off x="307455" y="6972979"/>
            <a:ext cx="1213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/>
              <a:t>📖 Mnih et al., </a:t>
            </a:r>
            <a:r>
              <a:rPr lang="en-AT" sz="1800" i="1" dirty="0"/>
              <a:t>Explainable artificial intelligence: a comprehensive review,</a:t>
            </a:r>
            <a:r>
              <a:rPr lang="en-AT" sz="1800" dirty="0"/>
              <a:t> Artificial Intelligence Review, 2022</a:t>
            </a:r>
          </a:p>
        </p:txBody>
      </p:sp>
      <p:sp>
        <p:nvSpPr>
          <p:cNvPr id="34" name="Google Shape;164;g1b2876d289f_0_135">
            <a:extLst>
              <a:ext uri="{FF2B5EF4-FFF2-40B4-BE49-F238E27FC236}">
                <a16:creationId xmlns:a16="http://schemas.microsoft.com/office/drawing/2014/main" id="{1DD9075B-6090-4654-E102-E7970A533B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5127" y="2698866"/>
            <a:ext cx="4229750" cy="4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de-AT" sz="2600" dirty="0" err="1"/>
              <a:t>Explanations</a:t>
            </a:r>
            <a:r>
              <a:rPr lang="de-AT" sz="2600" dirty="0"/>
              <a:t> </a:t>
            </a:r>
            <a:r>
              <a:rPr lang="de-AT" sz="2600" dirty="0" err="1"/>
              <a:t>are</a:t>
            </a:r>
            <a:r>
              <a:rPr lang="de-AT" sz="2600" dirty="0"/>
              <a:t> a fundamental </a:t>
            </a:r>
            <a:r>
              <a:rPr lang="de-AT" sz="2600" dirty="0" err="1"/>
              <a:t>part</a:t>
            </a:r>
            <a:r>
              <a:rPr lang="de-AT" sz="2600" dirty="0"/>
              <a:t> </a:t>
            </a:r>
            <a:r>
              <a:rPr lang="de-AT" sz="2600" dirty="0" err="1"/>
              <a:t>of</a:t>
            </a:r>
            <a:r>
              <a:rPr lang="de-AT" sz="2600" dirty="0"/>
              <a:t> </a:t>
            </a:r>
            <a:r>
              <a:rPr lang="de-AT" sz="2600" dirty="0" err="1"/>
              <a:t>the</a:t>
            </a:r>
            <a:r>
              <a:rPr lang="de-AT" sz="2600" dirty="0"/>
              <a:t> </a:t>
            </a:r>
            <a:r>
              <a:rPr lang="de-AT" sz="2600" dirty="0" err="1"/>
              <a:t>bridge</a:t>
            </a:r>
            <a:r>
              <a:rPr lang="de-AT" sz="2600"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6B31E-4407-CE06-D2CC-4C296620F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363" y="1695314"/>
            <a:ext cx="5148827" cy="5148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2807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/>
              <a:t>MNIST – Global </a:t>
            </a:r>
            <a:r>
              <a:rPr lang="de-AT" b="1" dirty="0" err="1"/>
              <a:t>Accuracy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20</a:t>
            </a:fld>
            <a:endParaRPr/>
          </a:p>
        </p:txBody>
      </p:sp>
      <p:sp>
        <p:nvSpPr>
          <p:cNvPr id="34" name="Google Shape;164;g1b2876d289f_0_135">
            <a:extLst>
              <a:ext uri="{FF2B5EF4-FFF2-40B4-BE49-F238E27FC236}">
                <a16:creationId xmlns:a16="http://schemas.microsoft.com/office/drawing/2014/main" id="{1DD9075B-6090-4654-E102-E7970A533B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9450" y="1695975"/>
            <a:ext cx="11959200" cy="4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endParaRPr lang="de-AT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F04CA-5597-8C27-0D34-492A85B19B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61"/>
          <a:stretch/>
        </p:blipFill>
        <p:spPr>
          <a:xfrm>
            <a:off x="3658421" y="2205124"/>
            <a:ext cx="5687958" cy="3831201"/>
          </a:xfrm>
          <a:prstGeom prst="rect">
            <a:avLst/>
          </a:prstGeom>
        </p:spPr>
      </p:pic>
      <p:sp>
        <p:nvSpPr>
          <p:cNvPr id="4" name="Google Shape;312;g1bc33dc2a88_0_0">
            <a:extLst>
              <a:ext uri="{FF2B5EF4-FFF2-40B4-BE49-F238E27FC236}">
                <a16:creationId xmlns:a16="http://schemas.microsoft.com/office/drawing/2014/main" id="{F6733D1E-A71F-602F-83EB-7E659A624A9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+mn-lt"/>
              </a:rPr>
              <a:t>Formal XAI via Syntax-Guided Synthesis						 </a:t>
            </a:r>
            <a:r>
              <a:rPr lang="en-AT" sz="1800" dirty="0">
                <a:latin typeface="+mn-lt"/>
              </a:rPr>
              <a:t>Katrine 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1800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1800" dirty="0">
                <a:latin typeface="+mn-lt"/>
              </a:rPr>
              <a:t>er, </a:t>
            </a:r>
            <a:r>
              <a:rPr lang="de-AT" sz="1800" dirty="0">
                <a:latin typeface="+mn-lt"/>
              </a:rPr>
              <a:t>Filip Cano</a:t>
            </a:r>
            <a:endParaRPr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34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Pima</a:t>
            </a:r>
            <a:r>
              <a:rPr lang="de-AT" b="1" dirty="0"/>
              <a:t> – Grammar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21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Google Shape;164;g1b2876d289f_0_135">
                <a:extLst>
                  <a:ext uri="{FF2B5EF4-FFF2-40B4-BE49-F238E27FC236}">
                    <a16:creationId xmlns:a16="http://schemas.microsoft.com/office/drawing/2014/main" id="{1DD9075B-6090-4654-E102-E7970A533B61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99450" y="1695975"/>
                <a:ext cx="11959200" cy="48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457200" lvl="0" indent="-393700" algn="l" rtl="0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SzPts val="2600"/>
                  <a:buChar char="●"/>
                </a:pPr>
                <a:r>
                  <a:rPr lang="de-AT" sz="2600" dirty="0"/>
                  <a:t>Dataset </a:t>
                </a:r>
                <a:r>
                  <a:rPr lang="de-AT" sz="2600" dirty="0" err="1"/>
                  <a:t>description</a:t>
                </a:r>
                <a:endParaRPr lang="de-AT" sz="2600" dirty="0"/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400" dirty="0"/>
                  <a:t>A feature </a:t>
                </a:r>
                <a:r>
                  <a:rPr lang="de-AT" sz="2400" dirty="0" err="1"/>
                  <a:t>vector</a:t>
                </a:r>
                <a:r>
                  <a:rPr lang="de-AT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de-AT" sz="2400" dirty="0"/>
                  <a:t> </a:t>
                </a:r>
                <a:r>
                  <a:rPr lang="de-AT" sz="2400" dirty="0" err="1"/>
                  <a:t>encodes</a:t>
                </a:r>
                <a:r>
                  <a:rPr lang="de-AT" sz="2400" dirty="0"/>
                  <a:t> </a:t>
                </a:r>
                <a:r>
                  <a:rPr lang="de-AT" sz="2400" dirty="0" err="1"/>
                  <a:t>medical</a:t>
                </a:r>
                <a:r>
                  <a:rPr lang="de-AT" sz="2400" dirty="0"/>
                  <a:t> </a:t>
                </a:r>
                <a:r>
                  <a:rPr lang="de-AT" sz="2400" dirty="0" err="1"/>
                  <a:t>data</a:t>
                </a:r>
                <a:r>
                  <a:rPr lang="de-AT" sz="2400" dirty="0"/>
                  <a:t>, </a:t>
                </a:r>
                <a:r>
                  <a:rPr lang="de-AT" sz="2400" dirty="0" err="1"/>
                  <a:t>with</a:t>
                </a:r>
                <a:r>
                  <a:rPr lang="de-AT" sz="2400" dirty="0"/>
                  <a:t> a </a:t>
                </a:r>
                <a:r>
                  <a:rPr lang="de-AT" sz="2400" dirty="0" err="1"/>
                  <a:t>binary</a:t>
                </a:r>
                <a:r>
                  <a:rPr lang="de-AT" sz="2400" dirty="0"/>
                  <a:t> </a:t>
                </a:r>
                <a:r>
                  <a:rPr lang="de-AT" sz="2400" dirty="0" err="1"/>
                  <a:t>output</a:t>
                </a:r>
                <a:r>
                  <a:rPr lang="de-AT" sz="2400" dirty="0"/>
                  <a:t> </a:t>
                </a:r>
                <a:r>
                  <a:rPr lang="de-AT" sz="2400" b="1" dirty="0"/>
                  <a:t>y </a:t>
                </a:r>
                <a:r>
                  <a:rPr lang="de-AT" sz="2400" dirty="0"/>
                  <a:t>∈ {0, 1}</a:t>
                </a:r>
                <a:r>
                  <a:rPr lang="de-AT" sz="2400" b="1" dirty="0"/>
                  <a:t> </a:t>
                </a:r>
                <a:r>
                  <a:rPr lang="de-AT" sz="2400" dirty="0" err="1"/>
                  <a:t>representing</a:t>
                </a:r>
                <a:r>
                  <a:rPr lang="de-AT" sz="2400" dirty="0"/>
                  <a:t> a </a:t>
                </a:r>
                <a:r>
                  <a:rPr lang="de-AT" sz="2400" dirty="0" err="1"/>
                  <a:t>diabetes</a:t>
                </a:r>
                <a:r>
                  <a:rPr lang="de-AT" sz="2400" dirty="0"/>
                  <a:t> </a:t>
                </a:r>
                <a:r>
                  <a:rPr lang="de-AT" sz="2400" dirty="0" err="1"/>
                  <a:t>diagnosis</a:t>
                </a:r>
                <a:endParaRPr lang="de-AT" sz="2400" dirty="0"/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400" dirty="0"/>
                  <a:t>768 </a:t>
                </a:r>
                <a:r>
                  <a:rPr lang="de-AT" sz="2400" dirty="0" err="1"/>
                  <a:t>data</a:t>
                </a:r>
                <a:r>
                  <a:rPr lang="de-AT" sz="2400" dirty="0"/>
                  <a:t> </a:t>
                </a:r>
                <a:r>
                  <a:rPr lang="de-AT" sz="2400" dirty="0" err="1"/>
                  <a:t>points</a:t>
                </a:r>
                <a:endParaRPr lang="de-AT" sz="2400" dirty="0"/>
              </a:p>
              <a:p>
                <a:pPr marL="457200" lvl="0" indent="-393700" algn="l" rtl="0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SzPts val="2600"/>
                  <a:buChar char="●"/>
                </a:pPr>
                <a:r>
                  <a:rPr lang="de-AT" sz="2600" dirty="0" err="1"/>
                  <a:t>Four</a:t>
                </a:r>
                <a:r>
                  <a:rPr lang="de-AT" sz="2600" dirty="0"/>
                  <a:t> </a:t>
                </a:r>
                <a:r>
                  <a:rPr lang="de-AT" sz="2600" dirty="0" err="1"/>
                  <a:t>grammars</a:t>
                </a:r>
                <a:endParaRPr lang="de-AT" sz="2600" dirty="0"/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en-US" sz="2400" dirty="0"/>
                  <a:t>Quartiles, Sextiles, Octiles</a:t>
                </a:r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en-US" sz="2400" dirty="0"/>
                  <a:t>Bootstrapped</a:t>
                </a:r>
                <a:endParaRPr lang="de-AT" sz="2400" dirty="0"/>
              </a:p>
            </p:txBody>
          </p:sp>
        </mc:Choice>
        <mc:Fallback xmlns="">
          <p:sp>
            <p:nvSpPr>
              <p:cNvPr id="34" name="Google Shape;164;g1b2876d289f_0_135">
                <a:extLst>
                  <a:ext uri="{FF2B5EF4-FFF2-40B4-BE49-F238E27FC236}">
                    <a16:creationId xmlns:a16="http://schemas.microsoft.com/office/drawing/2014/main" id="{1DD9075B-6090-4654-E102-E7970A533B6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99450" y="1695975"/>
                <a:ext cx="11959200" cy="4849500"/>
              </a:xfrm>
              <a:prstGeom prst="rect">
                <a:avLst/>
              </a:prstGeom>
              <a:blipFill>
                <a:blip r:embed="rId4"/>
                <a:stretch>
                  <a:fillRect l="-1019" b="-1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312;g1bc33dc2a88_0_0">
            <a:extLst>
              <a:ext uri="{FF2B5EF4-FFF2-40B4-BE49-F238E27FC236}">
                <a16:creationId xmlns:a16="http://schemas.microsoft.com/office/drawing/2014/main" id="{20FF44E1-BF75-52AE-0A0D-A0C91CCAAAE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+mn-lt"/>
              </a:rPr>
              <a:t>Formal XAI via Syntax-Guided Synthesis						 </a:t>
            </a:r>
            <a:r>
              <a:rPr lang="en-AT" sz="1800" dirty="0">
                <a:latin typeface="+mn-lt"/>
              </a:rPr>
              <a:t>Katrine 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1800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1800" dirty="0">
                <a:latin typeface="+mn-lt"/>
              </a:rPr>
              <a:t>er, </a:t>
            </a:r>
            <a:r>
              <a:rPr lang="de-AT" sz="1800" dirty="0">
                <a:latin typeface="+mn-lt"/>
              </a:rPr>
              <a:t>Filip Cano</a:t>
            </a:r>
            <a:endParaRPr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63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History</a:t>
            </a:r>
            <a:r>
              <a:rPr lang="de-AT" b="1" dirty="0"/>
              <a:t> Time: </a:t>
            </a:r>
            <a:r>
              <a:rPr lang="de-AT" b="1" dirty="0" err="1"/>
              <a:t>Pima</a:t>
            </a:r>
            <a:r>
              <a:rPr lang="de-AT" b="1" dirty="0"/>
              <a:t> Indians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22</a:t>
            </a:fld>
            <a:endParaRPr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B90A22-2025-51B4-33C8-FAF8EF2CEF45}"/>
              </a:ext>
            </a:extLst>
          </p:cNvPr>
          <p:cNvSpPr txBox="1"/>
          <p:nvPr/>
        </p:nvSpPr>
        <p:spPr>
          <a:xfrm>
            <a:off x="307455" y="6972979"/>
            <a:ext cx="1213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/>
              <a:t>📖 Gil-Osle, JP, </a:t>
            </a:r>
            <a:r>
              <a:rPr lang="en-AT" sz="1800" i="1" dirty="0"/>
              <a:t>Cabeza de Vaca’s Primahiatu Pidgin,</a:t>
            </a:r>
            <a:r>
              <a:rPr lang="en-AT" sz="1800" dirty="0"/>
              <a:t> Journal of the Southwest (Vol. 6, No.1, pp. 253-269), 2018</a:t>
            </a:r>
          </a:p>
        </p:txBody>
      </p:sp>
      <p:sp>
        <p:nvSpPr>
          <p:cNvPr id="34" name="Google Shape;164;g1b2876d289f_0_135">
            <a:extLst>
              <a:ext uri="{FF2B5EF4-FFF2-40B4-BE49-F238E27FC236}">
                <a16:creationId xmlns:a16="http://schemas.microsoft.com/office/drawing/2014/main" id="{1DD9075B-6090-4654-E102-E7970A533B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9450" y="1695975"/>
            <a:ext cx="6066045" cy="4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de-AT" sz="2600" dirty="0" err="1"/>
              <a:t>Pima</a:t>
            </a:r>
            <a:r>
              <a:rPr lang="de-AT" sz="2600" dirty="0"/>
              <a:t> </a:t>
            </a:r>
            <a:r>
              <a:rPr lang="de-AT" sz="2600" dirty="0" err="1"/>
              <a:t>is</a:t>
            </a:r>
            <a:r>
              <a:rPr lang="de-AT" sz="2600" dirty="0"/>
              <a:t> </a:t>
            </a:r>
            <a:r>
              <a:rPr lang="de-AT" sz="2600" dirty="0" err="1"/>
              <a:t>used</a:t>
            </a:r>
            <a:r>
              <a:rPr lang="de-AT" sz="2600" dirty="0"/>
              <a:t> </a:t>
            </a:r>
            <a:r>
              <a:rPr lang="de-AT" sz="2600" dirty="0" err="1"/>
              <a:t>to</a:t>
            </a:r>
            <a:r>
              <a:rPr lang="de-AT" sz="2600" dirty="0"/>
              <a:t> </a:t>
            </a:r>
            <a:r>
              <a:rPr lang="de-AT" sz="2600" dirty="0" err="1"/>
              <a:t>name</a:t>
            </a:r>
            <a:r>
              <a:rPr lang="de-AT" sz="2600" dirty="0"/>
              <a:t> </a:t>
            </a:r>
            <a:r>
              <a:rPr lang="de-AT" sz="2600" dirty="0" err="1"/>
              <a:t>the</a:t>
            </a:r>
            <a:r>
              <a:rPr lang="de-AT" sz="2600" dirty="0"/>
              <a:t> </a:t>
            </a:r>
            <a:r>
              <a:rPr lang="de-AT" sz="2600" dirty="0" err="1"/>
              <a:t>Akimel</a:t>
            </a:r>
            <a:r>
              <a:rPr lang="de-AT" sz="2600" dirty="0"/>
              <a:t> </a:t>
            </a:r>
            <a:r>
              <a:rPr lang="de-AT" sz="2600" dirty="0" err="1"/>
              <a:t>O‘odham</a:t>
            </a:r>
            <a:r>
              <a:rPr lang="de-AT" sz="2600" dirty="0"/>
              <a:t> </a:t>
            </a:r>
            <a:r>
              <a:rPr lang="de-AT" sz="2600" dirty="0" err="1"/>
              <a:t>nation</a:t>
            </a:r>
            <a:endParaRPr lang="de-AT" sz="2600" dirty="0"/>
          </a:p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AT" sz="2400" dirty="0"/>
              <a:t>📖  </a:t>
            </a:r>
            <a:r>
              <a:rPr lang="de-AT" sz="2600" dirty="0" err="1"/>
              <a:t>When</a:t>
            </a:r>
            <a:r>
              <a:rPr lang="de-AT" sz="2600" dirty="0"/>
              <a:t> </a:t>
            </a:r>
            <a:r>
              <a:rPr lang="de-AT" sz="2600" dirty="0" err="1"/>
              <a:t>Spanish</a:t>
            </a:r>
            <a:r>
              <a:rPr lang="de-AT" sz="2600" dirty="0"/>
              <a:t> </a:t>
            </a:r>
            <a:r>
              <a:rPr lang="de-AT" sz="2600" dirty="0" err="1"/>
              <a:t>settlers</a:t>
            </a:r>
            <a:r>
              <a:rPr lang="de-AT" sz="2600" dirty="0"/>
              <a:t> </a:t>
            </a:r>
            <a:r>
              <a:rPr lang="de-AT" sz="2600" dirty="0" err="1"/>
              <a:t>first</a:t>
            </a:r>
            <a:r>
              <a:rPr lang="de-AT" sz="2600" dirty="0"/>
              <a:t> </a:t>
            </a:r>
            <a:r>
              <a:rPr lang="de-AT" sz="2600" dirty="0" err="1"/>
              <a:t>contacted</a:t>
            </a:r>
            <a:r>
              <a:rPr lang="de-AT" sz="2600" dirty="0"/>
              <a:t> </a:t>
            </a:r>
            <a:r>
              <a:rPr lang="de-AT" sz="2600" dirty="0" err="1"/>
              <a:t>the</a:t>
            </a:r>
            <a:r>
              <a:rPr lang="de-AT" sz="2600" dirty="0"/>
              <a:t> </a:t>
            </a:r>
            <a:r>
              <a:rPr lang="de-AT" sz="2600" dirty="0" err="1"/>
              <a:t>nation</a:t>
            </a:r>
            <a:r>
              <a:rPr lang="de-AT" sz="2600" dirty="0"/>
              <a:t>, </a:t>
            </a:r>
            <a:r>
              <a:rPr lang="de-AT" sz="2600" dirty="0" err="1"/>
              <a:t>they</a:t>
            </a:r>
            <a:r>
              <a:rPr lang="de-AT" sz="2600" dirty="0"/>
              <a:t> just </a:t>
            </a:r>
            <a:r>
              <a:rPr lang="de-AT" sz="2600" dirty="0" err="1"/>
              <a:t>called</a:t>
            </a:r>
            <a:r>
              <a:rPr lang="de-AT" sz="2600" dirty="0"/>
              <a:t> </a:t>
            </a:r>
            <a:r>
              <a:rPr lang="de-AT" sz="2600" dirty="0" err="1"/>
              <a:t>them</a:t>
            </a:r>
            <a:r>
              <a:rPr lang="de-AT" sz="2600" dirty="0"/>
              <a:t> </a:t>
            </a:r>
            <a:r>
              <a:rPr lang="de-AT" sz="2600" dirty="0" err="1"/>
              <a:t>by</a:t>
            </a:r>
            <a:r>
              <a:rPr lang="de-AT" sz="2600" dirty="0"/>
              <a:t> </a:t>
            </a:r>
            <a:r>
              <a:rPr lang="de-AT" sz="2600" dirty="0" err="1"/>
              <a:t>the</a:t>
            </a:r>
            <a:r>
              <a:rPr lang="de-AT" sz="2600" dirty="0"/>
              <a:t> </a:t>
            </a:r>
            <a:r>
              <a:rPr lang="de-AT" sz="2600" dirty="0" err="1"/>
              <a:t>word</a:t>
            </a:r>
            <a:r>
              <a:rPr lang="de-AT" sz="2600" dirty="0"/>
              <a:t> </a:t>
            </a:r>
            <a:r>
              <a:rPr lang="de-AT" sz="2600" dirty="0" err="1"/>
              <a:t>the</a:t>
            </a:r>
            <a:r>
              <a:rPr lang="de-AT" sz="2600" dirty="0"/>
              <a:t> natives </a:t>
            </a:r>
            <a:r>
              <a:rPr lang="de-AT" sz="2600" dirty="0" err="1"/>
              <a:t>were</a:t>
            </a:r>
            <a:r>
              <a:rPr lang="de-AT" sz="2600" dirty="0"/>
              <a:t> </a:t>
            </a:r>
            <a:r>
              <a:rPr lang="de-AT" sz="2600" dirty="0" err="1"/>
              <a:t>most</a:t>
            </a:r>
            <a:r>
              <a:rPr lang="de-AT" sz="2600" dirty="0"/>
              <a:t> </a:t>
            </a:r>
            <a:r>
              <a:rPr lang="de-AT" sz="2600" dirty="0" err="1"/>
              <a:t>saying</a:t>
            </a:r>
            <a:r>
              <a:rPr lang="de-AT" sz="2600" dirty="0"/>
              <a:t>, </a:t>
            </a:r>
            <a:r>
              <a:rPr lang="de-AT" sz="2600" dirty="0" err="1"/>
              <a:t>which</a:t>
            </a:r>
            <a:r>
              <a:rPr lang="de-AT" sz="2600" dirty="0"/>
              <a:t> in </a:t>
            </a:r>
            <a:r>
              <a:rPr lang="de-AT" sz="2600" dirty="0" err="1"/>
              <a:t>fact</a:t>
            </a:r>
            <a:r>
              <a:rPr lang="de-AT" sz="2600" dirty="0"/>
              <a:t> </a:t>
            </a:r>
            <a:r>
              <a:rPr lang="de-AT" sz="2600" dirty="0" err="1"/>
              <a:t>means</a:t>
            </a:r>
            <a:r>
              <a:rPr lang="de-AT" sz="2600" dirty="0"/>
              <a:t> </a:t>
            </a:r>
          </a:p>
          <a:p>
            <a:pPr marL="635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</a:pPr>
            <a:r>
              <a:rPr lang="de-AT" sz="2600" b="1" dirty="0"/>
              <a:t>	“I </a:t>
            </a:r>
            <a:r>
              <a:rPr lang="de-AT" sz="2600" b="1" dirty="0" err="1"/>
              <a:t>don‘t</a:t>
            </a:r>
            <a:r>
              <a:rPr lang="de-AT" sz="2600" b="1" dirty="0"/>
              <a:t> </a:t>
            </a:r>
            <a:r>
              <a:rPr lang="de-AT" sz="2600" b="1" dirty="0" err="1"/>
              <a:t>know</a:t>
            </a:r>
            <a:r>
              <a:rPr lang="de-AT" sz="2600" b="1" dirty="0"/>
              <a:t>“ </a:t>
            </a:r>
            <a:endParaRPr lang="de-AT" sz="2600" dirty="0"/>
          </a:p>
        </p:txBody>
      </p:sp>
      <p:sp>
        <p:nvSpPr>
          <p:cNvPr id="4" name="Google Shape;312;g1bc33dc2a88_0_0">
            <a:extLst>
              <a:ext uri="{FF2B5EF4-FFF2-40B4-BE49-F238E27FC236}">
                <a16:creationId xmlns:a16="http://schemas.microsoft.com/office/drawing/2014/main" id="{2CC40484-6E33-7E7F-FD57-16AE9312585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+mn-lt"/>
              </a:rPr>
              <a:t>Formal XAI via Syntax-Guided Synthesis						 </a:t>
            </a:r>
            <a:r>
              <a:rPr lang="en-AT" sz="1800" dirty="0">
                <a:latin typeface="+mn-lt"/>
              </a:rPr>
              <a:t>Katrine 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1800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1800" dirty="0">
                <a:latin typeface="+mn-lt"/>
              </a:rPr>
              <a:t>er, </a:t>
            </a:r>
            <a:r>
              <a:rPr lang="de-AT" sz="1800" dirty="0">
                <a:latin typeface="+mn-lt"/>
              </a:rPr>
              <a:t>Filip Cano</a:t>
            </a:r>
            <a:endParaRPr sz="1800" dirty="0">
              <a:latin typeface="+mn-lt"/>
            </a:endParaRPr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FDFA2D0C-5850-AE72-5BA8-F3D351B309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7028906" y="2992957"/>
            <a:ext cx="3597531" cy="3766270"/>
          </a:xfrm>
          <a:prstGeom prst="rect">
            <a:avLst/>
          </a:prstGeom>
        </p:spPr>
      </p:pic>
      <p:pic>
        <p:nvPicPr>
          <p:cNvPr id="3" name="Picture 2" descr="A group of people with different facial expressions&#10;&#10;Description automatically generated">
            <a:extLst>
              <a:ext uri="{FF2B5EF4-FFF2-40B4-BE49-F238E27FC236}">
                <a16:creationId xmlns:a16="http://schemas.microsoft.com/office/drawing/2014/main" id="{1C248D7F-5C8E-BBCF-7A0B-67C250C6B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0987" y="1013076"/>
            <a:ext cx="2476674" cy="32025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840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Pima</a:t>
            </a:r>
            <a:r>
              <a:rPr lang="de-AT" b="1" dirty="0"/>
              <a:t> – Synthesis Times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23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98794-EB92-36D3-C2B5-5AB78BCABD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275"/>
          <a:stretch/>
        </p:blipFill>
        <p:spPr>
          <a:xfrm>
            <a:off x="2063639" y="1806513"/>
            <a:ext cx="8877522" cy="3702174"/>
          </a:xfrm>
          <a:prstGeom prst="rect">
            <a:avLst/>
          </a:prstGeom>
        </p:spPr>
      </p:pic>
      <p:sp>
        <p:nvSpPr>
          <p:cNvPr id="5" name="Google Shape;312;g1bc33dc2a88_0_0">
            <a:extLst>
              <a:ext uri="{FF2B5EF4-FFF2-40B4-BE49-F238E27FC236}">
                <a16:creationId xmlns:a16="http://schemas.microsoft.com/office/drawing/2014/main" id="{24F335DB-88AD-05C4-0467-D96CEBEB2863}"/>
              </a:ext>
            </a:extLst>
          </p:cNvPr>
          <p:cNvSpPr txBox="1">
            <a:spLocks/>
          </p:cNvSpPr>
          <p:nvPr/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endParaRPr lang="en-US" sz="180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>
                <a:latin typeface="+mn-lt"/>
              </a:rPr>
              <a:t>Formal XAI via Syntax-Guided Synthesis						 Katrine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Bjørn</a:t>
            </a:r>
            <a:r>
              <a:rPr lang="en-US" sz="1800">
                <a:latin typeface="+mn-lt"/>
              </a:rPr>
              <a:t>er, Filip Cano</a:t>
            </a:r>
            <a:endParaRPr lang="en-US"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343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59FC9-8E63-2094-8AF9-A06458F33276}"/>
              </a:ext>
            </a:extLst>
          </p:cNvPr>
          <p:cNvSpPr/>
          <p:nvPr/>
        </p:nvSpPr>
        <p:spPr>
          <a:xfrm>
            <a:off x="0" y="6949440"/>
            <a:ext cx="130048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Pima</a:t>
            </a:r>
            <a:r>
              <a:rPr lang="de-AT" b="1" dirty="0"/>
              <a:t> – </a:t>
            </a:r>
            <a:r>
              <a:rPr lang="de-AT" b="1" dirty="0" err="1"/>
              <a:t>Interpretability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24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20BAF5-6753-31A8-FBF7-C6BAA0D1C3BC}"/>
              </a:ext>
            </a:extLst>
          </p:cNvPr>
          <p:cNvGrpSpPr/>
          <p:nvPr/>
        </p:nvGrpSpPr>
        <p:grpSpPr>
          <a:xfrm>
            <a:off x="614252" y="1336908"/>
            <a:ext cx="4361786" cy="5978292"/>
            <a:chOff x="2359151" y="1764848"/>
            <a:chExt cx="3138221" cy="45185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BBC9DC-C258-AFE6-C551-252E28236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2071" b="22680"/>
            <a:stretch/>
          </p:blipFill>
          <p:spPr>
            <a:xfrm>
              <a:off x="2406701" y="1764848"/>
              <a:ext cx="3043123" cy="226001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4EB891-BDFD-0038-6628-568B6C7E5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540" b="22680"/>
            <a:stretch/>
          </p:blipFill>
          <p:spPr>
            <a:xfrm>
              <a:off x="2359151" y="4024866"/>
              <a:ext cx="3138221" cy="2258542"/>
            </a:xfrm>
            <a:prstGeom prst="rect">
              <a:avLst/>
            </a:prstGeom>
          </p:spPr>
        </p:pic>
      </p:grpSp>
      <p:sp>
        <p:nvSpPr>
          <p:cNvPr id="6" name="Google Shape;164;g1b2876d289f_0_135">
            <a:extLst>
              <a:ext uri="{FF2B5EF4-FFF2-40B4-BE49-F238E27FC236}">
                <a16:creationId xmlns:a16="http://schemas.microsoft.com/office/drawing/2014/main" id="{00338CCD-107B-1767-7A11-147797D9FB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5444" y="1566477"/>
            <a:ext cx="7610212" cy="534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For all grammars</a:t>
            </a:r>
          </a:p>
          <a:p>
            <a:pPr marL="916778" lvl="1" indent="-393700">
              <a:lnSpc>
                <a:spcPct val="150000"/>
              </a:lnSpc>
              <a:spcBef>
                <a:spcPts val="1000"/>
              </a:spcBef>
              <a:buSzPts val="2600"/>
              <a:buChar char="●"/>
            </a:pPr>
            <a:r>
              <a:rPr lang="en-US" sz="2400" dirty="0"/>
              <a:t>the size of the mimic program grows </a:t>
            </a:r>
            <a:r>
              <a:rPr lang="en-US" sz="2400" i="1" dirty="0"/>
              <a:t>linearly</a:t>
            </a:r>
            <a:r>
              <a:rPr lang="en-US" sz="2400" dirty="0"/>
              <a:t> and the depth of the program grows </a:t>
            </a:r>
            <a:r>
              <a:rPr lang="en-US" sz="2400" i="1" dirty="0"/>
              <a:t>logarithmically</a:t>
            </a:r>
          </a:p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Decision trees are more “balanced”</a:t>
            </a:r>
          </a:p>
          <a:p>
            <a:pPr marL="916778" lvl="1" indent="-393700">
              <a:lnSpc>
                <a:spcPct val="150000"/>
              </a:lnSpc>
              <a:spcBef>
                <a:spcPts val="1000"/>
              </a:spcBef>
              <a:buSzPts val="2600"/>
              <a:buChar char="●"/>
            </a:pPr>
            <a:r>
              <a:rPr lang="en-US" sz="2400" dirty="0"/>
              <a:t>i.e. significantly shallower while maintaining size</a:t>
            </a:r>
          </a:p>
          <a:p>
            <a:pPr marL="916778" lvl="1" indent="-393700">
              <a:lnSpc>
                <a:spcPct val="150000"/>
              </a:lnSpc>
              <a:spcBef>
                <a:spcPts val="1000"/>
              </a:spcBef>
              <a:buSzPts val="2600"/>
              <a:buChar char="●"/>
            </a:pPr>
            <a:r>
              <a:rPr lang="en-US" sz="2400" dirty="0"/>
              <a:t>Similar to MNIST programs</a:t>
            </a:r>
          </a:p>
        </p:txBody>
      </p:sp>
      <p:sp>
        <p:nvSpPr>
          <p:cNvPr id="8" name="Google Shape;312;g1bc33dc2a88_0_0">
            <a:extLst>
              <a:ext uri="{FF2B5EF4-FFF2-40B4-BE49-F238E27FC236}">
                <a16:creationId xmlns:a16="http://schemas.microsoft.com/office/drawing/2014/main" id="{EA6D2540-295C-6FE3-B019-C6D58553DB9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+mn-lt"/>
              </a:rPr>
              <a:t>Formal XAI via Syntax-Guided Synthesis						 </a:t>
            </a:r>
            <a:r>
              <a:rPr lang="en-AT" sz="1800" dirty="0">
                <a:latin typeface="+mn-lt"/>
              </a:rPr>
              <a:t>Katrine 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1800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1800" dirty="0">
                <a:latin typeface="+mn-lt"/>
              </a:rPr>
              <a:t>er, </a:t>
            </a:r>
            <a:r>
              <a:rPr lang="de-AT" sz="1800" dirty="0">
                <a:latin typeface="+mn-lt"/>
              </a:rPr>
              <a:t>Filip Cano</a:t>
            </a:r>
            <a:endParaRPr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561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FE9317-EC16-378A-B237-64D0425EFF36}"/>
              </a:ext>
            </a:extLst>
          </p:cNvPr>
          <p:cNvSpPr/>
          <p:nvPr/>
        </p:nvSpPr>
        <p:spPr>
          <a:xfrm>
            <a:off x="0" y="6949440"/>
            <a:ext cx="130048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Pima</a:t>
            </a:r>
            <a:r>
              <a:rPr lang="de-AT" b="1" dirty="0"/>
              <a:t> – Global vs. </a:t>
            </a:r>
            <a:r>
              <a:rPr lang="de-AT" b="1" dirty="0" err="1"/>
              <a:t>Local</a:t>
            </a:r>
            <a:r>
              <a:rPr lang="de-AT" b="1" dirty="0"/>
              <a:t> </a:t>
            </a:r>
            <a:r>
              <a:rPr lang="de-AT" b="1" dirty="0" err="1"/>
              <a:t>Accuracy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25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164;g1b2876d289f_0_135">
                <a:extLst>
                  <a:ext uri="{FF2B5EF4-FFF2-40B4-BE49-F238E27FC236}">
                    <a16:creationId xmlns:a16="http://schemas.microsoft.com/office/drawing/2014/main" id="{BF60FC96-4255-CB01-F40B-46C843F0E16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85127" y="1566477"/>
                <a:ext cx="11760529" cy="2960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457200" lvl="0" indent="-393700" algn="l" rtl="0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SzPts val="2600"/>
                  <a:buChar char="●"/>
                </a:pPr>
                <a:r>
                  <a:rPr lang="en-US" sz="2600" dirty="0"/>
                  <a:t>How do we test accuracy?</a:t>
                </a:r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en-US" sz="2600" dirty="0"/>
                  <a:t>Fix an origin datapoint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600" dirty="0"/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en-US" sz="2400" dirty="0"/>
                  <a:t>Build a mimic program (resp. decision tree) using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examples</a:t>
                </a:r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en-US" sz="2400" dirty="0"/>
                  <a:t>Evaluate accuracy </a:t>
                </a:r>
                <a:r>
                  <a:rPr lang="en-US" sz="2400" dirty="0" err="1"/>
                  <a:t>wrt</a:t>
                </a:r>
                <a:r>
                  <a:rPr lang="en-US" sz="2400" dirty="0"/>
                  <a:t>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points closest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endParaRPr lang="en-US" sz="2400" dirty="0"/>
              </a:p>
            </p:txBody>
          </p:sp>
        </mc:Choice>
        <mc:Fallback>
          <p:sp>
            <p:nvSpPr>
              <p:cNvPr id="2" name="Google Shape;164;g1b2876d289f_0_135">
                <a:extLst>
                  <a:ext uri="{FF2B5EF4-FFF2-40B4-BE49-F238E27FC236}">
                    <a16:creationId xmlns:a16="http://schemas.microsoft.com/office/drawing/2014/main" id="{BF60FC96-4255-CB01-F40B-46C843F0E16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85127" y="1566477"/>
                <a:ext cx="11760529" cy="2960553"/>
              </a:xfrm>
              <a:prstGeom prst="rect">
                <a:avLst/>
              </a:prstGeom>
              <a:blipFill>
                <a:blip r:embed="rId4"/>
                <a:stretch>
                  <a:fillRect l="-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312;g1bc33dc2a88_0_0">
            <a:extLst>
              <a:ext uri="{FF2B5EF4-FFF2-40B4-BE49-F238E27FC236}">
                <a16:creationId xmlns:a16="http://schemas.microsoft.com/office/drawing/2014/main" id="{82B4CFF3-A1C4-CAD7-D078-0B33C310F8A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+mn-lt"/>
              </a:rPr>
              <a:t>Formal XAI via Syntax-Guided Synthesis						 </a:t>
            </a:r>
            <a:r>
              <a:rPr lang="en-AT" sz="1800" dirty="0">
                <a:latin typeface="+mn-lt"/>
              </a:rPr>
              <a:t>Katrine 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1800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1800" dirty="0">
                <a:latin typeface="+mn-lt"/>
              </a:rPr>
              <a:t>er, </a:t>
            </a:r>
            <a:r>
              <a:rPr lang="de-AT" sz="1800" dirty="0">
                <a:latin typeface="+mn-lt"/>
              </a:rPr>
              <a:t>Filip Cano</a:t>
            </a:r>
            <a:endParaRPr sz="18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64;g1b2876d289f_0_135">
                <a:extLst>
                  <a:ext uri="{FF2B5EF4-FFF2-40B4-BE49-F238E27FC236}">
                    <a16:creationId xmlns:a16="http://schemas.microsoft.com/office/drawing/2014/main" id="{A2BFD830-2ED3-5A64-DF3F-AEBCD96E87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5127" y="4644799"/>
                <a:ext cx="4436381" cy="5340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9577" marR="0" lvl="0" indent="-229789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9155" marR="0" lvl="1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rgbClr val="F70146"/>
                  </a:buClr>
                  <a:buSzPts val="1800"/>
                  <a:buFont typeface="Noto Sans Symbols"/>
                  <a:buChar char="▪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8732" marR="0" lvl="2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Char char="▪"/>
                  <a:defRPr sz="2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38310" marR="0" lvl="3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rgbClr val="A5A5A5"/>
                  </a:buClr>
                  <a:buSzPts val="1800"/>
                  <a:buFont typeface="Noto Sans Symbols"/>
                  <a:buChar char="▪"/>
                  <a:defRPr sz="2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97887" marR="0" lvl="4" indent="-229789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erriweather Sans"/>
                  <a:buNone/>
                  <a:defRPr sz="2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57465" marR="0" lvl="5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17042" marR="0" lvl="6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76620" marR="0" lvl="7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36197" marR="0" lvl="8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457200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Font typeface="Arial"/>
                  <a:buChar char="●"/>
                </a:pPr>
                <a:r>
                  <a:rPr lang="en-US" sz="2600" dirty="0"/>
                  <a:t>Local surrogate</a:t>
                </a:r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Font typeface="Arial"/>
                  <a:buChar char="●"/>
                </a:pPr>
                <a:r>
                  <a:rPr lang="en-US" sz="2400" dirty="0"/>
                  <a:t>Choose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examples closest to datapoint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Font typeface="Noto Sans Symbols"/>
                  <a:buChar char="●"/>
                </a:pPr>
                <a:endParaRPr lang="en-US" sz="2400" dirty="0"/>
              </a:p>
            </p:txBody>
          </p:sp>
        </mc:Choice>
        <mc:Fallback>
          <p:sp>
            <p:nvSpPr>
              <p:cNvPr id="3" name="Google Shape;164;g1b2876d289f_0_135">
                <a:extLst>
                  <a:ext uri="{FF2B5EF4-FFF2-40B4-BE49-F238E27FC236}">
                    <a16:creationId xmlns:a16="http://schemas.microsoft.com/office/drawing/2014/main" id="{A2BFD830-2ED3-5A64-DF3F-AEBCD96E8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27" y="4644799"/>
                <a:ext cx="4436381" cy="5340802"/>
              </a:xfrm>
              <a:prstGeom prst="rect">
                <a:avLst/>
              </a:prstGeom>
              <a:blipFill>
                <a:blip r:embed="rId5"/>
                <a:stretch>
                  <a:fillRect l="-2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64;g1b2876d289f_0_135">
                <a:extLst>
                  <a:ext uri="{FF2B5EF4-FFF2-40B4-BE49-F238E27FC236}">
                    <a16:creationId xmlns:a16="http://schemas.microsoft.com/office/drawing/2014/main" id="{14D988DB-D9E0-55D3-6AFB-AD63758B3D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9015" y="4644799"/>
                <a:ext cx="4436381" cy="5340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9577" marR="0" lvl="0" indent="-229789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9155" marR="0" lvl="1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rgbClr val="F70146"/>
                  </a:buClr>
                  <a:buSzPts val="1800"/>
                  <a:buFont typeface="Noto Sans Symbols"/>
                  <a:buChar char="▪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8732" marR="0" lvl="2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Char char="▪"/>
                  <a:defRPr sz="2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38310" marR="0" lvl="3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rgbClr val="A5A5A5"/>
                  </a:buClr>
                  <a:buSzPts val="1800"/>
                  <a:buFont typeface="Noto Sans Symbols"/>
                  <a:buChar char="▪"/>
                  <a:defRPr sz="2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97887" marR="0" lvl="4" indent="-229789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erriweather Sans"/>
                  <a:buNone/>
                  <a:defRPr sz="2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57465" marR="0" lvl="5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17042" marR="0" lvl="6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76620" marR="0" lvl="7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36197" marR="0" lvl="8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457200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Font typeface="Arial"/>
                  <a:buChar char="●"/>
                </a:pPr>
                <a:r>
                  <a:rPr lang="en-US" sz="2600" dirty="0"/>
                  <a:t>Global surrogate</a:t>
                </a:r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Font typeface="Arial"/>
                  <a:buChar char="●"/>
                </a:pPr>
                <a:r>
                  <a:rPr lang="en-US" sz="2400" dirty="0"/>
                  <a:t>Choose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examples uniformly at random, containing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Font typeface="Noto Sans Symbols"/>
                  <a:buChar char="●"/>
                </a:pPr>
                <a:endParaRPr lang="en-US" sz="2400" dirty="0"/>
              </a:p>
            </p:txBody>
          </p:sp>
        </mc:Choice>
        <mc:Fallback>
          <p:sp>
            <p:nvSpPr>
              <p:cNvPr id="6" name="Google Shape;164;g1b2876d289f_0_135">
                <a:extLst>
                  <a:ext uri="{FF2B5EF4-FFF2-40B4-BE49-F238E27FC236}">
                    <a16:creationId xmlns:a16="http://schemas.microsoft.com/office/drawing/2014/main" id="{14D988DB-D9E0-55D3-6AFB-AD63758B3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015" y="4644799"/>
                <a:ext cx="4436381" cy="5340802"/>
              </a:xfrm>
              <a:prstGeom prst="rect">
                <a:avLst/>
              </a:prstGeom>
              <a:blipFill>
                <a:blip r:embed="rId6"/>
                <a:stretch>
                  <a:fillRect l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66541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Pima</a:t>
            </a:r>
            <a:r>
              <a:rPr lang="de-AT" b="1" dirty="0"/>
              <a:t> – Global vs. </a:t>
            </a:r>
            <a:r>
              <a:rPr lang="de-AT" b="1" dirty="0" err="1"/>
              <a:t>Local</a:t>
            </a:r>
            <a:r>
              <a:rPr lang="de-AT" b="1" dirty="0"/>
              <a:t> </a:t>
            </a:r>
            <a:r>
              <a:rPr lang="de-AT" b="1" dirty="0" err="1"/>
              <a:t>Accuracy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26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35800-B0DA-743F-23CA-225B2E37E9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867" r="50000" b="9670"/>
          <a:stretch/>
        </p:blipFill>
        <p:spPr>
          <a:xfrm>
            <a:off x="3693763" y="1566477"/>
            <a:ext cx="5617273" cy="4708969"/>
          </a:xfrm>
          <a:prstGeom prst="rect">
            <a:avLst/>
          </a:prstGeom>
        </p:spPr>
      </p:pic>
      <p:sp>
        <p:nvSpPr>
          <p:cNvPr id="6" name="Google Shape;312;g1bc33dc2a88_0_0">
            <a:extLst>
              <a:ext uri="{FF2B5EF4-FFF2-40B4-BE49-F238E27FC236}">
                <a16:creationId xmlns:a16="http://schemas.microsoft.com/office/drawing/2014/main" id="{9F28808D-4003-5366-36D3-537ED8F02A8D}"/>
              </a:ext>
            </a:extLst>
          </p:cNvPr>
          <p:cNvSpPr txBox="1">
            <a:spLocks/>
          </p:cNvSpPr>
          <p:nvPr/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endParaRPr lang="en-US" sz="180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>
                <a:latin typeface="+mn-lt"/>
              </a:rPr>
              <a:t>Formal XAI via Syntax-Guided Synthesis						 Katrine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Bjørn</a:t>
            </a:r>
            <a:r>
              <a:rPr lang="en-US" sz="1800">
                <a:latin typeface="+mn-lt"/>
              </a:rPr>
              <a:t>er, Filip Cano</a:t>
            </a:r>
            <a:endParaRPr lang="en-US"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601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Contributions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27</a:t>
            </a:fld>
            <a:endParaRPr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B90A22-2025-51B4-33C8-FAF8EF2CEF45}"/>
              </a:ext>
            </a:extLst>
          </p:cNvPr>
          <p:cNvSpPr txBox="1"/>
          <p:nvPr/>
        </p:nvSpPr>
        <p:spPr>
          <a:xfrm>
            <a:off x="0" y="6982247"/>
            <a:ext cx="12516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work has received funding from the European Union’s Horizon 2020 research and innovation programme under grant agreement Nº 956123 - FOCETA.</a:t>
            </a:r>
            <a:endParaRPr lang="en-AT" dirty="0"/>
          </a:p>
        </p:txBody>
      </p:sp>
      <p:pic>
        <p:nvPicPr>
          <p:cNvPr id="3" name="Picture 2" descr="A blue flag with yellow stars in the center&#10;&#10;Description automatically generated">
            <a:extLst>
              <a:ext uri="{FF2B5EF4-FFF2-40B4-BE49-F238E27FC236}">
                <a16:creationId xmlns:a16="http://schemas.microsoft.com/office/drawing/2014/main" id="{1DF1D62B-90CA-9226-CD10-31A329912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795" y="7005766"/>
            <a:ext cx="403219" cy="269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31;g1e41c9ee09e_0_281">
                <a:extLst>
                  <a:ext uri="{FF2B5EF4-FFF2-40B4-BE49-F238E27FC236}">
                    <a16:creationId xmlns:a16="http://schemas.microsoft.com/office/drawing/2014/main" id="{1352C4F4-A885-2311-F551-4F0C0ECB7E23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69470" y="1423271"/>
                <a:ext cx="8463600" cy="47447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457200" lvl="0" indent="-412750" algn="l" rtl="0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SzPts val="2900"/>
                  <a:buChar char="●"/>
                </a:pPr>
                <a:r>
                  <a:rPr lang="en-US" dirty="0" err="1"/>
                  <a:t>SyGuS</a:t>
                </a:r>
                <a:r>
                  <a:rPr lang="en-US" dirty="0"/>
                  <a:t>-based mimic programs as surrogate models for complex classification models from</a:t>
                </a:r>
              </a:p>
              <a:p>
                <a:pPr marL="916778" lvl="1" indent="-412750">
                  <a:lnSpc>
                    <a:spcPct val="150000"/>
                  </a:lnSpc>
                  <a:spcBef>
                    <a:spcPts val="1000"/>
                  </a:spcBef>
                  <a:buSzPts val="2900"/>
                  <a:buChar char="●"/>
                </a:pPr>
                <a:r>
                  <a:rPr lang="en-US" dirty="0"/>
                  <a:t>Set of points 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𝑷𝒕𝒔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6778" lvl="1" indent="-412750">
                  <a:lnSpc>
                    <a:spcPct val="150000"/>
                  </a:lnSpc>
                  <a:spcBef>
                    <a:spcPts val="1000"/>
                  </a:spcBef>
                  <a:buSzPts val="2900"/>
                  <a:buChar char="●"/>
                </a:pPr>
                <a:r>
                  <a:rPr lang="en-US" dirty="0"/>
                  <a:t>A task specific grammar G</a:t>
                </a:r>
              </a:p>
              <a:p>
                <a:pPr marL="457200" indent="-412750">
                  <a:lnSpc>
                    <a:spcPct val="150000"/>
                  </a:lnSpc>
                  <a:spcBef>
                    <a:spcPts val="1000"/>
                  </a:spcBef>
                  <a:buSzPts val="2900"/>
                  <a:buChar char="●"/>
                </a:pPr>
                <a:r>
                  <a:rPr lang="en-US" dirty="0"/>
                  <a:t>Experimental evaluation</a:t>
                </a:r>
              </a:p>
              <a:p>
                <a:pPr marL="916778" lvl="1" indent="-412750">
                  <a:lnSpc>
                    <a:spcPct val="150000"/>
                  </a:lnSpc>
                  <a:spcBef>
                    <a:spcPts val="1000"/>
                  </a:spcBef>
                  <a:buSzPts val="2900"/>
                  <a:buChar char="●"/>
                </a:pPr>
                <a:r>
                  <a:rPr lang="en-US" dirty="0"/>
                  <a:t>Tabular data: MNIST</a:t>
                </a:r>
              </a:p>
              <a:p>
                <a:pPr marL="916778" lvl="1" indent="-412750">
                  <a:lnSpc>
                    <a:spcPct val="150000"/>
                  </a:lnSpc>
                  <a:spcBef>
                    <a:spcPts val="1000"/>
                  </a:spcBef>
                  <a:buSzPts val="2900"/>
                  <a:buChar char="●"/>
                </a:pPr>
                <a:r>
                  <a:rPr lang="en-US" dirty="0"/>
                  <a:t>Image data: Pima</a:t>
                </a:r>
              </a:p>
              <a:p>
                <a:pPr marL="916778" lvl="1" indent="-412750">
                  <a:lnSpc>
                    <a:spcPct val="150000"/>
                  </a:lnSpc>
                  <a:spcBef>
                    <a:spcPts val="1000"/>
                  </a:spcBef>
                  <a:buSzPts val="2900"/>
                  <a:buChar char="●"/>
                </a:pPr>
                <a:endParaRPr lang="en-US" dirty="0"/>
              </a:p>
              <a:p>
                <a:pPr marL="457200" indent="-412750">
                  <a:lnSpc>
                    <a:spcPct val="150000"/>
                  </a:lnSpc>
                  <a:spcBef>
                    <a:spcPts val="1000"/>
                  </a:spcBef>
                  <a:buSzPts val="2900"/>
                  <a:buChar char="●"/>
                </a:pPr>
                <a:endParaRPr lang="en-US" dirty="0"/>
              </a:p>
            </p:txBody>
          </p:sp>
        </mc:Choice>
        <mc:Fallback xmlns="">
          <p:sp>
            <p:nvSpPr>
              <p:cNvPr id="5" name="Google Shape;631;g1e41c9ee09e_0_281">
                <a:extLst>
                  <a:ext uri="{FF2B5EF4-FFF2-40B4-BE49-F238E27FC236}">
                    <a16:creationId xmlns:a16="http://schemas.microsoft.com/office/drawing/2014/main" id="{1352C4F4-A885-2311-F551-4F0C0ECB7E2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9470" y="1423271"/>
                <a:ext cx="8463600" cy="4744796"/>
              </a:xfrm>
              <a:prstGeom prst="rect">
                <a:avLst/>
              </a:prstGeom>
              <a:blipFill>
                <a:blip r:embed="rId5"/>
                <a:stretch>
                  <a:fillRect l="-1796" b="-138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close-up of a number&#10;&#10;Description automatically generated">
            <a:extLst>
              <a:ext uri="{FF2B5EF4-FFF2-40B4-BE49-F238E27FC236}">
                <a16:creationId xmlns:a16="http://schemas.microsoft.com/office/drawing/2014/main" id="{9F5B6DAA-9E00-4277-7F21-70D159689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5415" y="3503428"/>
            <a:ext cx="5601380" cy="2972416"/>
          </a:xfrm>
          <a:prstGeom prst="rect">
            <a:avLst/>
          </a:prstGeom>
        </p:spPr>
      </p:pic>
      <p:sp>
        <p:nvSpPr>
          <p:cNvPr id="8" name="Google Shape;312;g1bc33dc2a88_0_0">
            <a:extLst>
              <a:ext uri="{FF2B5EF4-FFF2-40B4-BE49-F238E27FC236}">
                <a16:creationId xmlns:a16="http://schemas.microsoft.com/office/drawing/2014/main" id="{248BEDE4-FEC4-FFB5-0E47-653D842C709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+mn-lt"/>
              </a:rPr>
              <a:t>Formal XAI via Syntax-Guided Synthesis						 </a:t>
            </a:r>
            <a:r>
              <a:rPr lang="en-AT" sz="1800" dirty="0">
                <a:latin typeface="+mn-lt"/>
              </a:rPr>
              <a:t>Katrine 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1800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1800" dirty="0">
                <a:latin typeface="+mn-lt"/>
              </a:rPr>
              <a:t>er, </a:t>
            </a:r>
            <a:r>
              <a:rPr lang="de-AT" sz="1800" dirty="0">
                <a:latin typeface="+mn-lt"/>
              </a:rPr>
              <a:t>Filip Cano</a:t>
            </a:r>
            <a:endParaRPr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97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Explainable</a:t>
            </a:r>
            <a:r>
              <a:rPr lang="de-AT" b="1" dirty="0"/>
              <a:t> AI </a:t>
            </a:r>
            <a:r>
              <a:rPr lang="de-AT" b="1" dirty="0" err="1"/>
              <a:t>with</a:t>
            </a:r>
            <a:r>
              <a:rPr lang="de-AT" b="1" dirty="0"/>
              <a:t> Formal </a:t>
            </a:r>
            <a:r>
              <a:rPr lang="de-AT" b="1" dirty="0" err="1"/>
              <a:t>Guarantees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3</a:t>
            </a:fld>
            <a:endParaRPr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B90A22-2025-51B4-33C8-FAF8EF2CEF45}"/>
              </a:ext>
            </a:extLst>
          </p:cNvPr>
          <p:cNvSpPr txBox="1"/>
          <p:nvPr/>
        </p:nvSpPr>
        <p:spPr>
          <a:xfrm>
            <a:off x="307455" y="6972979"/>
            <a:ext cx="1213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/>
              <a:t>📖 Lundberg &amp; Lee, </a:t>
            </a:r>
            <a:r>
              <a:rPr lang="en-AT" sz="1800" i="1" dirty="0"/>
              <a:t>A unified approach to interpreting model predictions,</a:t>
            </a:r>
            <a:r>
              <a:rPr lang="en-AT" sz="1800" dirty="0"/>
              <a:t> NeurIPS, 2017</a:t>
            </a:r>
          </a:p>
        </p:txBody>
      </p:sp>
      <p:sp>
        <p:nvSpPr>
          <p:cNvPr id="34" name="Google Shape;164;g1b2876d289f_0_135">
            <a:extLst>
              <a:ext uri="{FF2B5EF4-FFF2-40B4-BE49-F238E27FC236}">
                <a16:creationId xmlns:a16="http://schemas.microsoft.com/office/drawing/2014/main" id="{1DD9075B-6090-4654-E102-E7970A533B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9450" y="1695975"/>
            <a:ext cx="11959200" cy="4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GB" sz="2600" dirty="0"/>
              <a:t>Explanations are fundamental for trustworthiness</a:t>
            </a:r>
          </a:p>
          <a:p>
            <a:pPr marL="916778" lvl="1" indent="-393700">
              <a:lnSpc>
                <a:spcPct val="150000"/>
              </a:lnSpc>
              <a:spcBef>
                <a:spcPts val="1000"/>
              </a:spcBef>
              <a:buSzPts val="2600"/>
              <a:buChar char="●"/>
            </a:pPr>
            <a:r>
              <a:rPr lang="en-GB" sz="2600" dirty="0"/>
              <a:t>How can you </a:t>
            </a:r>
            <a:r>
              <a:rPr lang="en-GB" sz="2600" b="1" dirty="0"/>
              <a:t>trust</a:t>
            </a:r>
            <a:r>
              <a:rPr lang="en-GB" sz="2600" dirty="0"/>
              <a:t> an explanation?</a:t>
            </a:r>
          </a:p>
          <a:p>
            <a:pPr marL="457200" indent="-393700">
              <a:lnSpc>
                <a:spcPct val="150000"/>
              </a:lnSpc>
              <a:spcBef>
                <a:spcPts val="1000"/>
              </a:spcBef>
              <a:buSzPts val="2600"/>
              <a:buChar char="●"/>
            </a:pPr>
            <a:r>
              <a:rPr lang="en-GB" sz="2600" dirty="0"/>
              <a:t>One popular way is to produce a simplified </a:t>
            </a:r>
            <a:r>
              <a:rPr lang="en-GB" sz="2600" b="1" dirty="0"/>
              <a:t>surrogate model </a:t>
            </a:r>
            <a:r>
              <a:rPr lang="en-GB" sz="2600" dirty="0"/>
              <a:t>that behaves like the more complex model</a:t>
            </a:r>
          </a:p>
          <a:p>
            <a:pPr marL="916778" lvl="1" indent="-393700">
              <a:lnSpc>
                <a:spcPct val="150000"/>
              </a:lnSpc>
              <a:spcBef>
                <a:spcPts val="1000"/>
              </a:spcBef>
              <a:buSzPts val="2600"/>
              <a:buChar char="●"/>
            </a:pPr>
            <a:r>
              <a:rPr lang="en-GB" sz="2600" dirty="0"/>
              <a:t>Surrogates based on statistical optimization have asymptotic correctness guarantees </a:t>
            </a:r>
            <a:r>
              <a:rPr lang="en-GB" sz="2400" dirty="0"/>
              <a:t>📖</a:t>
            </a:r>
            <a:endParaRPr lang="en-GB" sz="2600" dirty="0"/>
          </a:p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GB" sz="2600" dirty="0"/>
              <a:t>Formal methods can provide </a:t>
            </a:r>
            <a:r>
              <a:rPr lang="en-GB" sz="2600" b="1" dirty="0"/>
              <a:t>formal guarantees</a:t>
            </a:r>
            <a:r>
              <a:rPr lang="en-GB" sz="2600" dirty="0"/>
              <a:t>!</a:t>
            </a:r>
          </a:p>
        </p:txBody>
      </p:sp>
      <p:sp>
        <p:nvSpPr>
          <p:cNvPr id="5" name="Google Shape;312;g1bc33dc2a88_0_0">
            <a:extLst>
              <a:ext uri="{FF2B5EF4-FFF2-40B4-BE49-F238E27FC236}">
                <a16:creationId xmlns:a16="http://schemas.microsoft.com/office/drawing/2014/main" id="{BE82BF7E-2A49-B4AF-F918-66E028CDFE9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+mn-lt"/>
              </a:rPr>
              <a:t>Formal XAI via Syntax-Guided Synthesis						 </a:t>
            </a:r>
            <a:r>
              <a:rPr lang="en-AT" sz="1800" dirty="0">
                <a:latin typeface="+mn-lt"/>
              </a:rPr>
              <a:t>Katrine 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1800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1800" dirty="0">
                <a:latin typeface="+mn-lt"/>
              </a:rPr>
              <a:t>er, </a:t>
            </a:r>
            <a:r>
              <a:rPr lang="de-AT" sz="1800" dirty="0">
                <a:latin typeface="+mn-lt"/>
              </a:rPr>
              <a:t>Filip Cano</a:t>
            </a:r>
            <a:endParaRPr sz="18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5C11C2-5C32-BE8F-65AC-19DE69F9DF1D}"/>
              </a:ext>
            </a:extLst>
          </p:cNvPr>
          <p:cNvSpPr/>
          <p:nvPr/>
        </p:nvSpPr>
        <p:spPr>
          <a:xfrm>
            <a:off x="0" y="6649640"/>
            <a:ext cx="13004800" cy="3657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5C974-5F22-15A0-BE60-A47A64F01167}"/>
              </a:ext>
            </a:extLst>
          </p:cNvPr>
          <p:cNvSpPr txBox="1"/>
          <p:nvPr/>
        </p:nvSpPr>
        <p:spPr>
          <a:xfrm>
            <a:off x="294965" y="6660687"/>
            <a:ext cx="1213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/>
              <a:t>📖 Ribeiro, Singh &amp; Guestrin, </a:t>
            </a:r>
            <a:r>
              <a:rPr lang="en-AT" sz="1800" i="1" dirty="0"/>
              <a:t>”Why should I trust you?” Explaining predictions to any classifier,</a:t>
            </a:r>
            <a:r>
              <a:rPr lang="en-AT" sz="1800" dirty="0"/>
              <a:t> KDD, 2016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/>
              <a:t>Global </a:t>
            </a:r>
            <a:r>
              <a:rPr lang="de-AT" b="1" dirty="0" err="1"/>
              <a:t>vs</a:t>
            </a:r>
            <a:r>
              <a:rPr lang="de-AT" b="1" dirty="0"/>
              <a:t> </a:t>
            </a:r>
            <a:r>
              <a:rPr lang="de-AT" b="1" dirty="0" err="1"/>
              <a:t>Local</a:t>
            </a:r>
            <a:r>
              <a:rPr lang="de-AT" b="1" dirty="0"/>
              <a:t> </a:t>
            </a:r>
            <a:r>
              <a:rPr lang="de-AT" b="1" dirty="0" err="1"/>
              <a:t>Explanations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4</a:t>
            </a:fld>
            <a:endParaRPr/>
          </a:p>
        </p:txBody>
      </p:sp>
      <p:sp>
        <p:nvSpPr>
          <p:cNvPr id="4" name="Google Shape;312;g1bc33dc2a88_0_0">
            <a:extLst>
              <a:ext uri="{FF2B5EF4-FFF2-40B4-BE49-F238E27FC236}">
                <a16:creationId xmlns:a16="http://schemas.microsoft.com/office/drawing/2014/main" id="{438B80DF-9A5F-0201-9B02-8CA3898CDA5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+mn-lt"/>
              </a:rPr>
              <a:t>Formal XAI via Syntax-Guided Synthesis						 </a:t>
            </a:r>
            <a:r>
              <a:rPr lang="en-AT" sz="1800" dirty="0">
                <a:latin typeface="+mn-lt"/>
              </a:rPr>
              <a:t>Katrine 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1800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1800" dirty="0">
                <a:latin typeface="+mn-lt"/>
              </a:rPr>
              <a:t>er, </a:t>
            </a:r>
            <a:r>
              <a:rPr lang="de-AT" sz="1800" dirty="0">
                <a:latin typeface="+mn-lt"/>
              </a:rPr>
              <a:t>Filip Cano</a:t>
            </a:r>
            <a:endParaRPr sz="1800" dirty="0">
              <a:latin typeface="+mn-lt"/>
            </a:endParaRPr>
          </a:p>
        </p:txBody>
      </p:sp>
      <p:pic>
        <p:nvPicPr>
          <p:cNvPr id="8" name="Picture 7" descr="A hand with stars in the shape of a hand&#10;&#10;Description automatically generated">
            <a:extLst>
              <a:ext uri="{FF2B5EF4-FFF2-40B4-BE49-F238E27FC236}">
                <a16:creationId xmlns:a16="http://schemas.microsoft.com/office/drawing/2014/main" id="{7720E5FE-1315-7996-229F-087161616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03" t="5280" r="23837" b="7092"/>
          <a:stretch/>
        </p:blipFill>
        <p:spPr>
          <a:xfrm>
            <a:off x="7176051" y="2892576"/>
            <a:ext cx="3423480" cy="3354087"/>
          </a:xfrm>
          <a:prstGeom prst="rect">
            <a:avLst/>
          </a:prstGeom>
        </p:spPr>
      </p:pic>
      <p:pic>
        <p:nvPicPr>
          <p:cNvPr id="10" name="Picture 9" descr="A blue and pink circle with stars&#10;&#10;Description automatically generated">
            <a:extLst>
              <a:ext uri="{FF2B5EF4-FFF2-40B4-BE49-F238E27FC236}">
                <a16:creationId xmlns:a16="http://schemas.microsoft.com/office/drawing/2014/main" id="{92FBC4FE-0228-08EC-246E-226BF537D6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21" t="6186" r="23620" b="6186"/>
          <a:stretch/>
        </p:blipFill>
        <p:spPr>
          <a:xfrm>
            <a:off x="1553696" y="2892576"/>
            <a:ext cx="3423480" cy="3354087"/>
          </a:xfrm>
          <a:prstGeom prst="rect">
            <a:avLst/>
          </a:prstGeom>
        </p:spPr>
      </p:pic>
      <p:sp>
        <p:nvSpPr>
          <p:cNvPr id="11" name="Google Shape;164;g1b2876d289f_0_135">
            <a:extLst>
              <a:ext uri="{FF2B5EF4-FFF2-40B4-BE49-F238E27FC236}">
                <a16:creationId xmlns:a16="http://schemas.microsoft.com/office/drawing/2014/main" id="{74E0B4CC-C557-3655-217D-68D1226202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9450" y="1695975"/>
            <a:ext cx="11959200" cy="106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GB" sz="2600" dirty="0"/>
              <a:t>Explanatory surrogate models can be </a:t>
            </a:r>
            <a:r>
              <a:rPr lang="en-GB" sz="2600" i="1" dirty="0"/>
              <a:t>local</a:t>
            </a:r>
            <a:r>
              <a:rPr lang="en-GB" sz="2600" dirty="0"/>
              <a:t> or </a:t>
            </a:r>
            <a:r>
              <a:rPr lang="en-GB" sz="2600" i="1" dirty="0"/>
              <a:t>global</a:t>
            </a:r>
            <a:r>
              <a:rPr lang="en-GB" sz="26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6F1AF-E015-82A1-961B-023E4CBD9E39}"/>
              </a:ext>
            </a:extLst>
          </p:cNvPr>
          <p:cNvSpPr txBox="1"/>
          <p:nvPr/>
        </p:nvSpPr>
        <p:spPr>
          <a:xfrm>
            <a:off x="2325755" y="6294220"/>
            <a:ext cx="1848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Global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FD7E5D-2696-FA9B-0C26-B6130AFB0BFE}"/>
              </a:ext>
            </a:extLst>
          </p:cNvPr>
          <p:cNvSpPr txBox="1"/>
          <p:nvPr/>
        </p:nvSpPr>
        <p:spPr>
          <a:xfrm>
            <a:off x="8063948" y="6287595"/>
            <a:ext cx="1848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Local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88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Explain</a:t>
            </a:r>
            <a:r>
              <a:rPr lang="de-AT" b="1" dirty="0"/>
              <a:t> a </a:t>
            </a:r>
            <a:r>
              <a:rPr lang="de-AT" b="1" dirty="0" err="1"/>
              <a:t>Classfication</a:t>
            </a:r>
            <a:r>
              <a:rPr lang="de-AT" b="1" dirty="0"/>
              <a:t> </a:t>
            </a:r>
            <a:r>
              <a:rPr lang="de-AT" b="1" dirty="0" err="1"/>
              <a:t>Model‘s</a:t>
            </a:r>
            <a:r>
              <a:rPr lang="de-AT" b="1" dirty="0"/>
              <a:t> </a:t>
            </a:r>
            <a:r>
              <a:rPr lang="de-AT" b="1" dirty="0" err="1"/>
              <a:t>Decision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D71349DA-7B6A-9E1C-6CAB-2500D794BFDA}"/>
                  </a:ext>
                </a:extLst>
              </p:cNvPr>
              <p:cNvSpPr/>
              <p:nvPr/>
            </p:nvSpPr>
            <p:spPr>
              <a:xfrm>
                <a:off x="885127" y="2197308"/>
                <a:ext cx="10220408" cy="167690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de-AT" sz="2600" dirty="0"/>
                  <a:t>Given a </a:t>
                </a:r>
                <a:r>
                  <a:rPr lang="de-AT" sz="2600" b="1" dirty="0" err="1"/>
                  <a:t>classification</a:t>
                </a:r>
                <a:r>
                  <a:rPr lang="de-AT" sz="2600" b="1" dirty="0"/>
                  <a:t> </a:t>
                </a:r>
                <a:r>
                  <a:rPr lang="de-AT" sz="2600" b="1" dirty="0" err="1"/>
                  <a:t>model</a:t>
                </a:r>
                <a:r>
                  <a:rPr lang="de-AT" sz="2600" b="1" dirty="0"/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→{0, 1}</m:t>
                    </m:r>
                  </m:oMath>
                </a14:m>
                <a:r>
                  <a:rPr lang="de-AT" sz="2600" dirty="0"/>
                  <a:t> and a </a:t>
                </a:r>
                <a:r>
                  <a:rPr lang="de-AT" sz="2600" b="1" dirty="0"/>
                  <a:t>sample </a:t>
                </a:r>
                <a:r>
                  <a:rPr lang="de-AT" sz="2600" b="1" dirty="0" err="1"/>
                  <a:t>of</a:t>
                </a:r>
                <a:r>
                  <a:rPr lang="de-AT" sz="2600" b="1" dirty="0"/>
                  <a:t> </a:t>
                </a:r>
                <a:r>
                  <a:rPr lang="de-AT" sz="2600" b="1" dirty="0" err="1"/>
                  <a:t>points</a:t>
                </a:r>
                <a:r>
                  <a:rPr lang="de-AT" sz="2600" b="1" dirty="0"/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𝑷𝒕𝒔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⊆{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de-AT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{0,1}</m:t>
                    </m:r>
                    <m: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: 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AT" sz="2600" i="1" dirty="0"/>
                  <a:t>, </a:t>
                </a:r>
                <a:r>
                  <a:rPr lang="de-AT" sz="2600" dirty="0" err="1"/>
                  <a:t>give</a:t>
                </a:r>
                <a:r>
                  <a:rPr lang="de-AT" sz="2600" dirty="0"/>
                  <a:t> an </a:t>
                </a:r>
                <a:r>
                  <a:rPr lang="de-AT" sz="2600" b="1" dirty="0" err="1"/>
                  <a:t>explanation</a:t>
                </a:r>
                <a:r>
                  <a:rPr lang="de-AT" sz="2600" dirty="0"/>
                  <a:t> </a:t>
                </a:r>
                <a:r>
                  <a:rPr lang="de-AT" sz="2600" dirty="0" err="1"/>
                  <a:t>as</a:t>
                </a:r>
                <a:r>
                  <a:rPr lang="de-AT" sz="2600" dirty="0"/>
                  <a:t> </a:t>
                </a:r>
                <a:r>
                  <a:rPr lang="de-AT" sz="2600" dirty="0" err="1"/>
                  <a:t>to</a:t>
                </a:r>
                <a:r>
                  <a:rPr lang="de-AT" sz="2600" dirty="0"/>
                  <a:t> </a:t>
                </a:r>
                <a:r>
                  <a:rPr lang="de-AT" sz="2600" dirty="0" err="1"/>
                  <a:t>why</a:t>
                </a:r>
                <a:r>
                  <a:rPr lang="de-AT" sz="2600" dirty="0"/>
                  <a:t> </a:t>
                </a:r>
                <a:r>
                  <a:rPr lang="de-AT" sz="2600" dirty="0" err="1"/>
                  <a:t>the</a:t>
                </a:r>
                <a:r>
                  <a:rPr lang="de-AT" sz="2600" dirty="0"/>
                  <a:t> </a:t>
                </a:r>
                <a:r>
                  <a:rPr lang="de-AT" sz="2600" dirty="0" err="1"/>
                  <a:t>model</a:t>
                </a:r>
                <a:r>
                  <a:rPr lang="de-AT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AT" sz="2600" i="1" dirty="0"/>
                  <a:t> </a:t>
                </a:r>
                <a:r>
                  <a:rPr lang="de-AT" sz="2600" dirty="0" err="1"/>
                  <a:t>classifies</a:t>
                </a:r>
                <a:r>
                  <a:rPr lang="de-AT" sz="2600" dirty="0"/>
                  <a:t> </a:t>
                </a:r>
                <a:r>
                  <a:rPr lang="de-AT" sz="2600" dirty="0" err="1"/>
                  <a:t>the</a:t>
                </a:r>
                <a:r>
                  <a:rPr lang="de-AT" sz="2600" dirty="0"/>
                  <a:t> </a:t>
                </a:r>
                <a:r>
                  <a:rPr lang="de-AT" sz="2600" dirty="0" err="1"/>
                  <a:t>points</a:t>
                </a:r>
                <a:r>
                  <a:rPr lang="de-AT" sz="2600" dirty="0"/>
                  <a:t> in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𝑃𝑡𝑠</m:t>
                    </m:r>
                  </m:oMath>
                </a14:m>
                <a:r>
                  <a:rPr lang="de-AT" sz="2600" i="1" dirty="0"/>
                  <a:t> </a:t>
                </a:r>
                <a:r>
                  <a:rPr lang="de-AT" sz="2600" dirty="0" err="1"/>
                  <a:t>as</a:t>
                </a:r>
                <a:r>
                  <a:rPr lang="de-AT" sz="2600" dirty="0"/>
                  <a:t> </a:t>
                </a:r>
                <a:r>
                  <a:rPr lang="de-AT" sz="2600" dirty="0" err="1"/>
                  <a:t>it</a:t>
                </a:r>
                <a:r>
                  <a:rPr lang="de-AT" sz="2600" dirty="0"/>
                  <a:t> </a:t>
                </a:r>
                <a:r>
                  <a:rPr lang="de-AT" sz="2600" dirty="0" err="1"/>
                  <a:t>did</a:t>
                </a:r>
                <a:r>
                  <a:rPr lang="de-AT" sz="2600" dirty="0"/>
                  <a:t>.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D71349DA-7B6A-9E1C-6CAB-2500D794B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27" y="2197308"/>
                <a:ext cx="10220408" cy="167690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C764762-3577-56B5-87FA-9960638127A4}"/>
                  </a:ext>
                </a:extLst>
              </p:cNvPr>
              <p:cNvSpPr/>
              <p:nvPr/>
            </p:nvSpPr>
            <p:spPr>
              <a:xfrm>
                <a:off x="885127" y="4690469"/>
                <a:ext cx="10220408" cy="167690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600" dirty="0"/>
                  <a:t>Produce quantifier-free first-order logic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GB" sz="2600" dirty="0"/>
                  <a:t> that mimics the original model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sz="2600" dirty="0"/>
                  <a:t> in the sample of points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𝑷𝒕𝒔</m:t>
                    </m:r>
                  </m:oMath>
                </a14:m>
                <a:r>
                  <a:rPr lang="en-GB" sz="2600" dirty="0"/>
                  <a:t>. </a:t>
                </a:r>
              </a:p>
              <a:p>
                <a:r>
                  <a:rPr lang="en-GB" sz="2600" dirty="0"/>
                  <a:t>We 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GB" sz="2600" b="1" dirty="0"/>
                  <a:t> </a:t>
                </a:r>
                <a:r>
                  <a:rPr lang="en-GB" sz="2600" dirty="0"/>
                  <a:t>a </a:t>
                </a:r>
                <a:r>
                  <a:rPr lang="en-GB" sz="2600" b="1" dirty="0"/>
                  <a:t>mimic program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C764762-3577-56B5-87FA-996063812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27" y="4690469"/>
                <a:ext cx="10220408" cy="167690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B004F11-6C42-EFC3-7A6A-686DDF0E06C5}"/>
              </a:ext>
            </a:extLst>
          </p:cNvPr>
          <p:cNvSpPr txBox="1"/>
          <p:nvPr/>
        </p:nvSpPr>
        <p:spPr>
          <a:xfrm>
            <a:off x="885127" y="1674088"/>
            <a:ext cx="6518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Problem statement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CE3594-2295-112F-569F-D2055304AE88}"/>
              </a:ext>
            </a:extLst>
          </p:cNvPr>
          <p:cNvSpPr txBox="1"/>
          <p:nvPr/>
        </p:nvSpPr>
        <p:spPr>
          <a:xfrm>
            <a:off x="885127" y="4167249"/>
            <a:ext cx="6518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Proposed solution</a:t>
            </a:r>
          </a:p>
        </p:txBody>
      </p:sp>
      <p:sp>
        <p:nvSpPr>
          <p:cNvPr id="11" name="Google Shape;312;g1bc33dc2a88_0_0">
            <a:extLst>
              <a:ext uri="{FF2B5EF4-FFF2-40B4-BE49-F238E27FC236}">
                <a16:creationId xmlns:a16="http://schemas.microsoft.com/office/drawing/2014/main" id="{1C3230D5-629E-442A-CCD5-2C36DD73DDA5}"/>
              </a:ext>
            </a:extLst>
          </p:cNvPr>
          <p:cNvSpPr txBox="1">
            <a:spLocks/>
          </p:cNvSpPr>
          <p:nvPr/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endParaRPr lang="en-US" sz="180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>
                <a:latin typeface="+mn-lt"/>
              </a:rPr>
              <a:t>Formal XAI via Syntax-Guided Synthesis						 Katrine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Bjørn</a:t>
            </a:r>
            <a:r>
              <a:rPr lang="en-US" sz="1800">
                <a:latin typeface="+mn-lt"/>
              </a:rPr>
              <a:t>er, Filip Cano</a:t>
            </a:r>
            <a:endParaRPr lang="en-US"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27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Our</a:t>
            </a:r>
            <a:r>
              <a:rPr lang="de-AT" b="1" dirty="0"/>
              <a:t> Method: </a:t>
            </a:r>
            <a:r>
              <a:rPr lang="de-AT" b="1" dirty="0" err="1"/>
              <a:t>Synthesize</a:t>
            </a:r>
            <a:r>
              <a:rPr lang="de-AT" b="1" dirty="0"/>
              <a:t> </a:t>
            </a:r>
            <a:r>
              <a:rPr lang="de-AT" b="1" dirty="0" err="1"/>
              <a:t>Mimic</a:t>
            </a:r>
            <a:r>
              <a:rPr lang="de-AT" b="1" dirty="0"/>
              <a:t> </a:t>
            </a:r>
            <a:r>
              <a:rPr lang="de-AT" b="1" dirty="0" err="1"/>
              <a:t>Programs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6</a:t>
            </a:fld>
            <a:endParaRPr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B90A22-2025-51B4-33C8-FAF8EF2CEF45}"/>
              </a:ext>
            </a:extLst>
          </p:cNvPr>
          <p:cNvSpPr txBox="1"/>
          <p:nvPr/>
        </p:nvSpPr>
        <p:spPr>
          <a:xfrm>
            <a:off x="307455" y="6972979"/>
            <a:ext cx="1213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/>
              <a:t>📖 Alur et al., </a:t>
            </a:r>
            <a:r>
              <a:rPr lang="en-AT" sz="1800" i="1" dirty="0"/>
              <a:t>Syntax-Guided Synthesis,</a:t>
            </a:r>
            <a:r>
              <a:rPr lang="en-AT" sz="1800" dirty="0"/>
              <a:t> FMCAD, 2013</a:t>
            </a:r>
          </a:p>
        </p:txBody>
      </p:sp>
      <p:sp>
        <p:nvSpPr>
          <p:cNvPr id="34" name="Google Shape;164;g1b2876d289f_0_135">
            <a:extLst>
              <a:ext uri="{FF2B5EF4-FFF2-40B4-BE49-F238E27FC236}">
                <a16:creationId xmlns:a16="http://schemas.microsoft.com/office/drawing/2014/main" id="{1DD9075B-6090-4654-E102-E7970A533B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9450" y="4122295"/>
            <a:ext cx="11959200" cy="257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de-AT" sz="2600" dirty="0"/>
              <a:t>First </a:t>
            </a:r>
            <a:r>
              <a:rPr lang="de-AT" sz="2600" dirty="0" err="1"/>
              <a:t>order</a:t>
            </a:r>
            <a:r>
              <a:rPr lang="de-AT" sz="2600" dirty="0"/>
              <a:t> </a:t>
            </a:r>
            <a:r>
              <a:rPr lang="de-AT" sz="2600" dirty="0" err="1"/>
              <a:t>logic</a:t>
            </a:r>
            <a:r>
              <a:rPr lang="de-AT" sz="2600" dirty="0"/>
              <a:t> </a:t>
            </a:r>
            <a:r>
              <a:rPr lang="de-AT" sz="2600" dirty="0" err="1"/>
              <a:t>formulas</a:t>
            </a:r>
            <a:r>
              <a:rPr lang="de-AT" sz="2600" dirty="0"/>
              <a:t> </a:t>
            </a:r>
            <a:r>
              <a:rPr lang="de-AT" sz="2600" dirty="0" err="1"/>
              <a:t>are</a:t>
            </a:r>
            <a:endParaRPr lang="de-AT" sz="2600" dirty="0"/>
          </a:p>
          <a:p>
            <a:pPr marL="916778" lvl="1" indent="-393700">
              <a:lnSpc>
                <a:spcPct val="150000"/>
              </a:lnSpc>
              <a:spcBef>
                <a:spcPts val="1000"/>
              </a:spcBef>
              <a:buSzPts val="2600"/>
              <a:buChar char="●"/>
            </a:pPr>
            <a:r>
              <a:rPr lang="de-AT" sz="2600" i="1" dirty="0"/>
              <a:t>Human </a:t>
            </a:r>
            <a:r>
              <a:rPr lang="de-AT" sz="2600" i="1" dirty="0" err="1"/>
              <a:t>friendly</a:t>
            </a:r>
            <a:r>
              <a:rPr lang="de-AT" sz="2600" dirty="0"/>
              <a:t>: easy </a:t>
            </a:r>
            <a:r>
              <a:rPr lang="de-AT" sz="2600" dirty="0" err="1"/>
              <a:t>to</a:t>
            </a:r>
            <a:r>
              <a:rPr lang="de-AT" sz="2600" dirty="0"/>
              <a:t> </a:t>
            </a:r>
            <a:r>
              <a:rPr lang="de-AT" sz="2600" dirty="0" err="1"/>
              <a:t>interpret</a:t>
            </a:r>
            <a:r>
              <a:rPr lang="de-AT" sz="2600" dirty="0"/>
              <a:t> </a:t>
            </a:r>
            <a:r>
              <a:rPr lang="de-AT" sz="2600" dirty="0" err="1"/>
              <a:t>for</a:t>
            </a:r>
            <a:r>
              <a:rPr lang="de-AT" sz="2600" dirty="0"/>
              <a:t> </a:t>
            </a:r>
            <a:r>
              <a:rPr lang="de-AT" sz="2600" dirty="0" err="1"/>
              <a:t>small</a:t>
            </a:r>
            <a:r>
              <a:rPr lang="de-AT" sz="2600" dirty="0"/>
              <a:t> </a:t>
            </a:r>
            <a:r>
              <a:rPr lang="de-AT" sz="2600" dirty="0" err="1"/>
              <a:t>enough</a:t>
            </a:r>
            <a:r>
              <a:rPr lang="de-AT" sz="2600" dirty="0"/>
              <a:t> </a:t>
            </a:r>
            <a:r>
              <a:rPr lang="de-AT" sz="2600" dirty="0" err="1"/>
              <a:t>formulas</a:t>
            </a:r>
            <a:endParaRPr lang="de-AT" sz="2600" dirty="0"/>
          </a:p>
          <a:p>
            <a:pPr marL="916778" lvl="1" indent="-393700">
              <a:lnSpc>
                <a:spcPct val="150000"/>
              </a:lnSpc>
              <a:spcBef>
                <a:spcPts val="1000"/>
              </a:spcBef>
              <a:buSzPts val="2600"/>
              <a:buChar char="●"/>
            </a:pPr>
            <a:r>
              <a:rPr lang="de-AT" sz="2600" i="1" dirty="0" err="1"/>
              <a:t>Machine</a:t>
            </a:r>
            <a:r>
              <a:rPr lang="de-AT" sz="2600" i="1" dirty="0"/>
              <a:t> </a:t>
            </a:r>
            <a:r>
              <a:rPr lang="de-AT" sz="2600" i="1" dirty="0" err="1"/>
              <a:t>friendly</a:t>
            </a:r>
            <a:r>
              <a:rPr lang="de-AT" sz="2600" dirty="0"/>
              <a:t>: easy </a:t>
            </a:r>
            <a:r>
              <a:rPr lang="de-AT" sz="2600" dirty="0" err="1"/>
              <a:t>to</a:t>
            </a:r>
            <a:r>
              <a:rPr lang="de-AT" sz="2600" dirty="0"/>
              <a:t> </a:t>
            </a:r>
            <a:r>
              <a:rPr lang="de-AT" sz="2600" dirty="0" err="1"/>
              <a:t>implement</a:t>
            </a:r>
            <a:r>
              <a:rPr lang="de-AT" sz="2600" dirty="0"/>
              <a:t> </a:t>
            </a:r>
            <a:r>
              <a:rPr lang="de-AT" sz="2600" dirty="0" err="1"/>
              <a:t>as</a:t>
            </a:r>
            <a:r>
              <a:rPr lang="de-AT" sz="2600" dirty="0"/>
              <a:t> </a:t>
            </a:r>
            <a:r>
              <a:rPr lang="de-AT" sz="2600" dirty="0" err="1"/>
              <a:t>computer</a:t>
            </a:r>
            <a:r>
              <a:rPr lang="de-AT" sz="2600" dirty="0"/>
              <a:t> </a:t>
            </a:r>
            <a:r>
              <a:rPr lang="de-AT" sz="2600" dirty="0" err="1"/>
              <a:t>programs</a:t>
            </a:r>
            <a:endParaRPr lang="de-AT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69A42328-B18F-618C-AC8D-55BE057B3732}"/>
                  </a:ext>
                </a:extLst>
              </p:cNvPr>
              <p:cNvSpPr/>
              <p:nvPr/>
            </p:nvSpPr>
            <p:spPr>
              <a:xfrm>
                <a:off x="799450" y="1653910"/>
                <a:ext cx="10220408" cy="167690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600" dirty="0"/>
                  <a:t>Produce quantifier-free first-order logic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GB" sz="2600" dirty="0"/>
                  <a:t> that mimics the original model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sz="2600" dirty="0"/>
                  <a:t> in the sample of points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𝑷𝒕𝒔</m:t>
                    </m:r>
                  </m:oMath>
                </a14:m>
                <a:r>
                  <a:rPr lang="en-GB" sz="2600" dirty="0"/>
                  <a:t>. </a:t>
                </a:r>
              </a:p>
              <a:p>
                <a:r>
                  <a:rPr lang="en-GB" sz="2600" dirty="0"/>
                  <a:t>We 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GB" sz="2600" b="1" dirty="0"/>
                  <a:t> </a:t>
                </a:r>
                <a:r>
                  <a:rPr lang="en-GB" sz="2600" dirty="0"/>
                  <a:t>a </a:t>
                </a:r>
                <a:r>
                  <a:rPr lang="en-GB" sz="2600" b="1" dirty="0"/>
                  <a:t>mimic program</a:t>
                </a: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69A42328-B18F-618C-AC8D-55BE057B3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50" y="1653910"/>
                <a:ext cx="10220408" cy="167690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6394756-B309-C2B4-3AB0-F542727E704E}"/>
              </a:ext>
            </a:extLst>
          </p:cNvPr>
          <p:cNvSpPr/>
          <p:nvPr/>
        </p:nvSpPr>
        <p:spPr>
          <a:xfrm>
            <a:off x="0" y="6949440"/>
            <a:ext cx="130048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8" name="Google Shape;312;g1bc33dc2a88_0_0">
            <a:extLst>
              <a:ext uri="{FF2B5EF4-FFF2-40B4-BE49-F238E27FC236}">
                <a16:creationId xmlns:a16="http://schemas.microsoft.com/office/drawing/2014/main" id="{D1FC2439-11CB-3F24-F9B7-029C642D132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+mn-lt"/>
              </a:rPr>
              <a:t>Formal XAI via Syntax-Guided Synthesis						 </a:t>
            </a:r>
            <a:r>
              <a:rPr lang="en-AT" sz="1800" dirty="0">
                <a:latin typeface="+mn-lt"/>
              </a:rPr>
              <a:t>Katrine 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1800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1800" dirty="0">
                <a:latin typeface="+mn-lt"/>
              </a:rPr>
              <a:t>er, </a:t>
            </a:r>
            <a:r>
              <a:rPr lang="de-AT" sz="1800" dirty="0">
                <a:latin typeface="+mn-lt"/>
              </a:rPr>
              <a:t>Filip Cano</a:t>
            </a:r>
            <a:endParaRPr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51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/>
              <a:t>Illustrative </a:t>
            </a:r>
            <a:r>
              <a:rPr lang="de-AT" b="1" dirty="0" err="1"/>
              <a:t>Example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7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97931-5375-436A-DA39-9365E28AB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521" y="1566478"/>
            <a:ext cx="6778164" cy="2878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A6DECA-E873-BDA2-6ABE-CD6CA5DC05AA}"/>
                  </a:ext>
                </a:extLst>
              </p:cNvPr>
              <p:cNvSpPr txBox="1"/>
              <p:nvPr/>
            </p:nvSpPr>
            <p:spPr>
              <a:xfrm>
                <a:off x="599503" y="4719484"/>
                <a:ext cx="5593454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else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A6DECA-E873-BDA2-6ABE-CD6CA5DC0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3" y="4719484"/>
                <a:ext cx="5593454" cy="471732"/>
              </a:xfrm>
              <a:prstGeom prst="rect">
                <a:avLst/>
              </a:prstGeom>
              <a:blipFill>
                <a:blip r:embed="rId5"/>
                <a:stretch>
                  <a:fillRect t="-526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CBC602-DFDA-57A5-E97A-124D0031AF23}"/>
                  </a:ext>
                </a:extLst>
              </p:cNvPr>
              <p:cNvSpPr txBox="1"/>
              <p:nvPr/>
            </p:nvSpPr>
            <p:spPr>
              <a:xfrm>
                <a:off x="560179" y="5638800"/>
                <a:ext cx="8131393" cy="471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else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CBC602-DFDA-57A5-E97A-124D0031A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79" y="5638800"/>
                <a:ext cx="8131393" cy="471732"/>
              </a:xfrm>
              <a:prstGeom prst="rect">
                <a:avLst/>
              </a:prstGeom>
              <a:blipFill>
                <a:blip r:embed="rId6"/>
                <a:stretch>
                  <a:fillRect l="-1560" t="-21622" b="-40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312;g1bc33dc2a88_0_0">
            <a:extLst>
              <a:ext uri="{FF2B5EF4-FFF2-40B4-BE49-F238E27FC236}">
                <a16:creationId xmlns:a16="http://schemas.microsoft.com/office/drawing/2014/main" id="{6B1A509A-ADFB-17E6-CBBB-3454515AD44A}"/>
              </a:ext>
            </a:extLst>
          </p:cNvPr>
          <p:cNvSpPr txBox="1">
            <a:spLocks/>
          </p:cNvSpPr>
          <p:nvPr/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9577" marR="0" lvl="0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9155" marR="0" lvl="1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F70146"/>
              </a:buClr>
              <a:buSzPts val="1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8732" marR="0" lvl="2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38310" marR="0" lvl="3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97887" marR="0" lvl="4" indent="-229789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57465" marR="0" lvl="5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17042" marR="0" lvl="6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76620" marR="0" lvl="7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36197" marR="0" lvl="8" indent="-344683" algn="l" rtl="0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endParaRPr lang="en-US" sz="180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>
                <a:latin typeface="+mn-lt"/>
              </a:rPr>
              <a:t>Formal XAI via Syntax-Guided Synthesis						 Katrine 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Bjørn</a:t>
            </a:r>
            <a:r>
              <a:rPr lang="en-US" sz="1800">
                <a:latin typeface="+mn-lt"/>
              </a:rPr>
              <a:t>er, Filip Cano</a:t>
            </a:r>
            <a:endParaRPr 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1FBBE1-8831-F8F2-01C3-847441FFEF89}"/>
              </a:ext>
            </a:extLst>
          </p:cNvPr>
          <p:cNvSpPr/>
          <p:nvPr/>
        </p:nvSpPr>
        <p:spPr>
          <a:xfrm>
            <a:off x="0" y="6949440"/>
            <a:ext cx="130048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F9E3F-F601-4AFC-570A-4D66EDF16529}"/>
              </a:ext>
            </a:extLst>
          </p:cNvPr>
          <p:cNvSpPr/>
          <p:nvPr/>
        </p:nvSpPr>
        <p:spPr>
          <a:xfrm>
            <a:off x="8229600" y="1855334"/>
            <a:ext cx="2044085" cy="259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4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Mimic</a:t>
            </a:r>
            <a:r>
              <a:rPr lang="de-AT" b="1" dirty="0"/>
              <a:t> </a:t>
            </a:r>
            <a:r>
              <a:rPr lang="de-AT" b="1" dirty="0" err="1"/>
              <a:t>Programs</a:t>
            </a:r>
            <a:r>
              <a:rPr lang="de-AT" b="1" dirty="0"/>
              <a:t>: Definition &amp; Synthesis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8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5BE70BA-39E4-E08C-82D6-5199A3C3AF41}"/>
                  </a:ext>
                </a:extLst>
              </p:cNvPr>
              <p:cNvSpPr/>
              <p:nvPr/>
            </p:nvSpPr>
            <p:spPr>
              <a:xfrm>
                <a:off x="810177" y="1748095"/>
                <a:ext cx="10220408" cy="232492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sz="2600" dirty="0"/>
                  <a:t>Let </a:t>
                </a:r>
                <a:r>
                  <a:rPr lang="en-GB" sz="2600" b="1" dirty="0"/>
                  <a:t>G</a:t>
                </a:r>
                <a:r>
                  <a:rPr lang="en-GB" sz="2600" dirty="0"/>
                  <a:t> be a context-free grammar,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→{0, 1}</m:t>
                    </m:r>
                  </m:oMath>
                </a14:m>
                <a:r>
                  <a:rPr lang="de-AT" sz="2600" dirty="0"/>
                  <a:t> a </a:t>
                </a:r>
                <a:r>
                  <a:rPr lang="de-AT" sz="2600" dirty="0" err="1"/>
                  <a:t>model</a:t>
                </a:r>
                <a:r>
                  <a:rPr lang="de-AT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𝑷𝒕𝒔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⊆{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de-AT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{0,1}</m:t>
                    </m:r>
                    <m: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: 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600" dirty="0"/>
                  <a:t> a set of points. A </a:t>
                </a:r>
                <a:r>
                  <a:rPr lang="en-GB" sz="2600" b="1" dirty="0"/>
                  <a:t>mimic</a:t>
                </a:r>
                <a:r>
                  <a:rPr lang="en-GB" sz="2600" dirty="0"/>
                  <a:t> </a:t>
                </a:r>
                <a:r>
                  <a:rPr lang="en-GB" sz="2600" b="1" dirty="0"/>
                  <a:t>program</a:t>
                </a:r>
                <a:r>
                  <a:rPr lang="en-GB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GB" sz="2600" b="1" dirty="0"/>
                  <a:t>  </a:t>
                </a:r>
                <a:r>
                  <a:rPr lang="en-GB" sz="2600" dirty="0"/>
                  <a:t>is a well-formed formula within the Linear Real Arithmetic (LRA) theory, permitted by G,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d>
                        <m:dPr>
                          <m:ctrlPr>
                            <a:rPr lang="en-US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𝑃𝑡𝑠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6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5BE70BA-39E4-E08C-82D6-5199A3C3A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77" y="1748095"/>
                <a:ext cx="10220408" cy="232492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2F53D96-8883-ADCD-A8F1-EB4D8CF3CFE1}"/>
              </a:ext>
            </a:extLst>
          </p:cNvPr>
          <p:cNvSpPr txBox="1"/>
          <p:nvPr/>
        </p:nvSpPr>
        <p:spPr>
          <a:xfrm>
            <a:off x="810177" y="1335644"/>
            <a:ext cx="6518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Definition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DBB6BB-3A70-6D30-1D53-8CF73CC0D458}"/>
              </a:ext>
            </a:extLst>
          </p:cNvPr>
          <p:cNvSpPr txBox="1"/>
          <p:nvPr/>
        </p:nvSpPr>
        <p:spPr>
          <a:xfrm>
            <a:off x="307454" y="6972979"/>
            <a:ext cx="1269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800" dirty="0"/>
              <a:t>							         📖 Alur et al., </a:t>
            </a:r>
            <a:r>
              <a:rPr lang="en-AT" sz="1800" i="1" dirty="0"/>
              <a:t>Syntax-Guided Synthesis,</a:t>
            </a:r>
            <a:r>
              <a:rPr lang="en-AT" sz="1800" dirty="0"/>
              <a:t> FMCAD, 2013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64;g1b2876d289f_0_135">
                <a:extLst>
                  <a:ext uri="{FF2B5EF4-FFF2-40B4-BE49-F238E27FC236}">
                    <a16:creationId xmlns:a16="http://schemas.microsoft.com/office/drawing/2014/main" id="{DCCD3F40-790D-319C-7C24-42D788E8276F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10177" y="4254638"/>
                <a:ext cx="11959200" cy="25734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457200" lvl="0" indent="-393700" algn="l" rtl="0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SzPts val="2600"/>
                  <a:buChar char="●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de-AT" sz="2600" dirty="0"/>
                  <a:t> </a:t>
                </a:r>
                <a:r>
                  <a:rPr lang="de-AT" sz="2600" dirty="0" err="1"/>
                  <a:t>is</a:t>
                </a:r>
                <a:r>
                  <a:rPr lang="de-AT" sz="2600" dirty="0"/>
                  <a:t> </a:t>
                </a:r>
                <a:r>
                  <a:rPr lang="de-AT" sz="2600" dirty="0" err="1"/>
                  <a:t>synthesized</a:t>
                </a:r>
                <a:r>
                  <a:rPr lang="de-AT" sz="2600" dirty="0"/>
                  <a:t> </a:t>
                </a:r>
                <a:r>
                  <a:rPr lang="de-AT" sz="2600" dirty="0" err="1"/>
                  <a:t>using</a:t>
                </a:r>
                <a:r>
                  <a:rPr lang="de-AT" sz="2600" dirty="0"/>
                  <a:t> Syntax-</a:t>
                </a:r>
                <a:r>
                  <a:rPr lang="de-AT" sz="2600" dirty="0" err="1"/>
                  <a:t>Guided</a:t>
                </a:r>
                <a:r>
                  <a:rPr lang="de-AT" sz="2600" dirty="0"/>
                  <a:t> Synthesis (</a:t>
                </a:r>
                <a:r>
                  <a:rPr lang="de-AT" sz="2600" dirty="0" err="1"/>
                  <a:t>SyGuS</a:t>
                </a:r>
                <a:r>
                  <a:rPr lang="de-AT" sz="2600" dirty="0"/>
                  <a:t>) </a:t>
                </a:r>
                <a:r>
                  <a:rPr lang="en-AT" sz="2800" dirty="0"/>
                  <a:t>📖</a:t>
                </a:r>
                <a:r>
                  <a:rPr lang="de-AT" sz="2600" dirty="0"/>
                  <a:t> </a:t>
                </a:r>
                <a:r>
                  <a:rPr lang="de-AT" sz="2600" dirty="0" err="1"/>
                  <a:t>with</a:t>
                </a:r>
                <a:r>
                  <a:rPr lang="de-AT" sz="2600" dirty="0"/>
                  <a:t> LRA </a:t>
                </a:r>
                <a:r>
                  <a:rPr lang="de-AT" sz="2600" dirty="0" err="1"/>
                  <a:t>as</a:t>
                </a:r>
                <a:r>
                  <a:rPr lang="de-AT" sz="2600" dirty="0"/>
                  <a:t> </a:t>
                </a:r>
                <a:r>
                  <a:rPr lang="de-AT" sz="2600" dirty="0" err="1"/>
                  <a:t>the</a:t>
                </a:r>
                <a:r>
                  <a:rPr lang="de-AT" sz="2600" dirty="0"/>
                  <a:t> </a:t>
                </a:r>
                <a:r>
                  <a:rPr lang="de-AT" sz="2600" dirty="0" err="1"/>
                  <a:t>background</a:t>
                </a:r>
                <a:r>
                  <a:rPr lang="de-AT" sz="2600" dirty="0"/>
                  <a:t> </a:t>
                </a:r>
                <a:r>
                  <a:rPr lang="de-AT" sz="2600" dirty="0" err="1"/>
                  <a:t>theory</a:t>
                </a:r>
                <a:r>
                  <a:rPr lang="de-AT" sz="2600" dirty="0"/>
                  <a:t> and</a:t>
                </a:r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600" dirty="0"/>
                  <a:t>A </a:t>
                </a:r>
                <a:r>
                  <a:rPr lang="de-AT" sz="2600" dirty="0" err="1"/>
                  <a:t>set</a:t>
                </a:r>
                <a:r>
                  <a:rPr lang="de-AT" sz="2600" dirty="0"/>
                  <a:t> </a:t>
                </a:r>
                <a:r>
                  <a:rPr lang="de-AT" sz="2600" dirty="0" err="1"/>
                  <a:t>of</a:t>
                </a:r>
                <a:r>
                  <a:rPr lang="de-AT" sz="2600" dirty="0"/>
                  <a:t> </a:t>
                </a:r>
                <a:r>
                  <a:rPr lang="de-AT" sz="2600" dirty="0" err="1"/>
                  <a:t>semantic</a:t>
                </a:r>
                <a:r>
                  <a:rPr lang="de-AT" sz="2600" dirty="0"/>
                  <a:t> </a:t>
                </a:r>
                <a:r>
                  <a:rPr lang="de-AT" sz="2600" dirty="0" err="1"/>
                  <a:t>constraints</a:t>
                </a:r>
                <a:r>
                  <a:rPr lang="de-AT" sz="2600" dirty="0"/>
                  <a:t> (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𝑷𝒕𝒔</m:t>
                    </m:r>
                  </m:oMath>
                </a14:m>
                <a:r>
                  <a:rPr lang="de-AT" sz="2600" dirty="0"/>
                  <a:t>)</a:t>
                </a:r>
              </a:p>
              <a:p>
                <a:pPr marL="916778" lvl="1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Char char="●"/>
                </a:pPr>
                <a:r>
                  <a:rPr lang="de-AT" sz="2600" dirty="0"/>
                  <a:t>A </a:t>
                </a:r>
                <a:r>
                  <a:rPr lang="de-AT" sz="2600" dirty="0" err="1"/>
                  <a:t>set</a:t>
                </a:r>
                <a:r>
                  <a:rPr lang="de-AT" sz="2600" dirty="0"/>
                  <a:t> </a:t>
                </a:r>
                <a:r>
                  <a:rPr lang="de-AT" sz="2600" dirty="0" err="1"/>
                  <a:t>of</a:t>
                </a:r>
                <a:r>
                  <a:rPr lang="de-AT" sz="2600" dirty="0"/>
                  <a:t> </a:t>
                </a:r>
                <a:r>
                  <a:rPr lang="de-AT" sz="2600" dirty="0" err="1"/>
                  <a:t>syntactic</a:t>
                </a:r>
                <a:r>
                  <a:rPr lang="de-AT" sz="2600" dirty="0"/>
                  <a:t> </a:t>
                </a:r>
                <a:r>
                  <a:rPr lang="de-AT" sz="2600" dirty="0" err="1"/>
                  <a:t>constraints</a:t>
                </a:r>
                <a:r>
                  <a:rPr lang="de-AT" sz="2600" dirty="0"/>
                  <a:t> (</a:t>
                </a:r>
                <a:r>
                  <a:rPr lang="en-GB" sz="2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de-AT" sz="2600" dirty="0"/>
                  <a:t>)</a:t>
                </a:r>
              </a:p>
            </p:txBody>
          </p:sp>
        </mc:Choice>
        <mc:Fallback xmlns="">
          <p:sp>
            <p:nvSpPr>
              <p:cNvPr id="12" name="Google Shape;164;g1b2876d289f_0_135">
                <a:extLst>
                  <a:ext uri="{FF2B5EF4-FFF2-40B4-BE49-F238E27FC236}">
                    <a16:creationId xmlns:a16="http://schemas.microsoft.com/office/drawing/2014/main" id="{DCCD3F40-790D-319C-7C24-42D788E8276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10177" y="4254638"/>
                <a:ext cx="11959200" cy="2573472"/>
              </a:xfrm>
              <a:prstGeom prst="rect">
                <a:avLst/>
              </a:prstGeom>
              <a:blipFill>
                <a:blip r:embed="rId5"/>
                <a:stretch>
                  <a:fillRect l="-954" r="-1273" b="-152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3616219-66F1-A56F-D565-51FD0E3EAB7C}"/>
              </a:ext>
            </a:extLst>
          </p:cNvPr>
          <p:cNvSpPr/>
          <p:nvPr/>
        </p:nvSpPr>
        <p:spPr>
          <a:xfrm>
            <a:off x="0" y="6949440"/>
            <a:ext cx="732896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6" name="Google Shape;312;g1bc33dc2a88_0_0">
            <a:extLst>
              <a:ext uri="{FF2B5EF4-FFF2-40B4-BE49-F238E27FC236}">
                <a16:creationId xmlns:a16="http://schemas.microsoft.com/office/drawing/2014/main" id="{B7BFDA4D-0CF5-79E1-EF90-E998253843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+mn-lt"/>
              </a:rPr>
              <a:t>Formal XAI via Syntax-Guided Synthesis						 </a:t>
            </a:r>
            <a:r>
              <a:rPr lang="en-AT" sz="1800" dirty="0">
                <a:latin typeface="+mn-lt"/>
              </a:rPr>
              <a:t>Katrine 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1800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1800" dirty="0">
                <a:latin typeface="+mn-lt"/>
              </a:rPr>
              <a:t>er, </a:t>
            </a:r>
            <a:r>
              <a:rPr lang="de-AT" sz="1800" dirty="0">
                <a:latin typeface="+mn-lt"/>
              </a:rPr>
              <a:t>Filip Cano</a:t>
            </a:r>
            <a:endParaRPr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5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A8A166-1866-A5E6-D98D-EA03CD8AB80F}"/>
              </a:ext>
            </a:extLst>
          </p:cNvPr>
          <p:cNvSpPr/>
          <p:nvPr/>
        </p:nvSpPr>
        <p:spPr>
          <a:xfrm>
            <a:off x="0" y="6949440"/>
            <a:ext cx="130048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7" name="Google Shape;307;g1bc33dc2a88_0_0"/>
          <p:cNvSpPr txBox="1">
            <a:spLocks noGrp="1"/>
          </p:cNvSpPr>
          <p:nvPr>
            <p:ph type="title"/>
          </p:nvPr>
        </p:nvSpPr>
        <p:spPr>
          <a:xfrm>
            <a:off x="885139" y="874429"/>
            <a:ext cx="11939111" cy="69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SzPts val="3400"/>
            </a:pPr>
            <a:r>
              <a:rPr lang="de-AT" b="1" dirty="0" err="1"/>
              <a:t>Semantic</a:t>
            </a:r>
            <a:r>
              <a:rPr lang="de-AT" b="1" dirty="0"/>
              <a:t> </a:t>
            </a:r>
            <a:r>
              <a:rPr lang="de-AT" b="1" dirty="0" err="1"/>
              <a:t>Constraints</a:t>
            </a:r>
            <a:endParaRPr dirty="0"/>
          </a:p>
        </p:txBody>
      </p:sp>
      <p:sp>
        <p:nvSpPr>
          <p:cNvPr id="311" name="Google Shape;311;g1bc33dc2a88_0_0"/>
          <p:cNvSpPr txBox="1">
            <a:spLocks noGrp="1"/>
          </p:cNvSpPr>
          <p:nvPr>
            <p:ph type="sldNum" idx="12"/>
          </p:nvPr>
        </p:nvSpPr>
        <p:spPr>
          <a:xfrm>
            <a:off x="2" y="700556"/>
            <a:ext cx="614249" cy="61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134" rIns="0" bIns="65134" anchor="ctr" anchorCtr="0">
            <a:noAutofit/>
          </a:bodyPr>
          <a:lstStyle/>
          <a:p>
            <a:fld id="{00000000-1234-1234-1234-123412341234}" type="slidenum">
              <a:rPr lang="de-AT"/>
              <a:pPr/>
              <a:t>9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Google Shape;164;g1b2876d289f_0_135">
                <a:extLst>
                  <a:ext uri="{FF2B5EF4-FFF2-40B4-BE49-F238E27FC236}">
                    <a16:creationId xmlns:a16="http://schemas.microsoft.com/office/drawing/2014/main" id="{1DD9075B-6090-4654-E102-E7970A533B61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79361" y="3057148"/>
                <a:ext cx="5723039" cy="1448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457200" lvl="0" indent="-393700" algn="l" rtl="0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SzPts val="2600"/>
                  <a:buChar char="●"/>
                </a:pPr>
                <a:r>
                  <a:rPr lang="de-AT" sz="2600" dirty="0" err="1"/>
                  <a:t>Mimic</a:t>
                </a:r>
                <a:r>
                  <a:rPr lang="de-AT" sz="2600" dirty="0"/>
                  <a:t> </a:t>
                </a:r>
                <a:r>
                  <a:rPr lang="de-AT" sz="2600" dirty="0" err="1"/>
                  <a:t>program</a:t>
                </a:r>
                <a:r>
                  <a:rPr lang="de-AT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de-AT" sz="2600" dirty="0"/>
                  <a:t> </a:t>
                </a:r>
                <a:r>
                  <a:rPr lang="de-AT" sz="2600" dirty="0" err="1"/>
                  <a:t>acts</a:t>
                </a:r>
                <a:r>
                  <a:rPr lang="de-AT" sz="2600" dirty="0"/>
                  <a:t> </a:t>
                </a:r>
                <a:r>
                  <a:rPr lang="de-AT" sz="2600" dirty="0" err="1"/>
                  <a:t>as</a:t>
                </a:r>
                <a:r>
                  <a:rPr lang="de-AT" sz="2600" dirty="0"/>
                  <a:t> a </a:t>
                </a:r>
                <a:r>
                  <a:rPr lang="de-AT" sz="2600" b="1" dirty="0"/>
                  <a:t>global</a:t>
                </a:r>
                <a:r>
                  <a:rPr lang="de-AT" sz="2600" dirty="0"/>
                  <a:t> </a:t>
                </a:r>
                <a:r>
                  <a:rPr lang="de-AT" sz="2600" dirty="0" err="1"/>
                  <a:t>explainer</a:t>
                </a:r>
                <a:r>
                  <a:rPr lang="de-AT" sz="2600" dirty="0"/>
                  <a:t> </a:t>
                </a:r>
                <a:r>
                  <a:rPr lang="de-AT" sz="2600" dirty="0" err="1"/>
                  <a:t>if</a:t>
                </a:r>
                <a:r>
                  <a:rPr lang="de-AT" sz="2600" dirty="0"/>
                  <a:t> </a:t>
                </a:r>
                <a:r>
                  <a:rPr lang="de-AT" sz="2600" dirty="0" err="1"/>
                  <a:t>Pts</a:t>
                </a:r>
                <a:r>
                  <a:rPr lang="de-AT" sz="2600" dirty="0"/>
                  <a:t> </a:t>
                </a:r>
                <a:r>
                  <a:rPr lang="de-AT" sz="2600" dirty="0" err="1"/>
                  <a:t>are</a:t>
                </a:r>
                <a:r>
                  <a:rPr lang="de-AT" sz="2600" dirty="0"/>
                  <a:t> not </a:t>
                </a:r>
                <a:r>
                  <a:rPr lang="de-AT" sz="2600" dirty="0" err="1"/>
                  <a:t>related</a:t>
                </a:r>
                <a:r>
                  <a:rPr lang="de-AT" sz="2600" dirty="0"/>
                  <a:t> </a:t>
                </a:r>
              </a:p>
            </p:txBody>
          </p:sp>
        </mc:Choice>
        <mc:Fallback xmlns="">
          <p:sp>
            <p:nvSpPr>
              <p:cNvPr id="34" name="Google Shape;164;g1b2876d289f_0_135">
                <a:extLst>
                  <a:ext uri="{FF2B5EF4-FFF2-40B4-BE49-F238E27FC236}">
                    <a16:creationId xmlns:a16="http://schemas.microsoft.com/office/drawing/2014/main" id="{1DD9075B-6090-4654-E102-E7970A533B6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79361" y="3057148"/>
                <a:ext cx="5723039" cy="1448819"/>
              </a:xfrm>
              <a:prstGeom prst="rect">
                <a:avLst/>
              </a:prstGeom>
              <a:blipFill>
                <a:blip r:embed="rId4"/>
                <a:stretch>
                  <a:fillRect l="-2212" r="-1106" b="-34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12C57138-CAB7-B4E5-7D7B-74801539219D}"/>
                  </a:ext>
                </a:extLst>
              </p:cNvPr>
              <p:cNvSpPr/>
              <p:nvPr/>
            </p:nvSpPr>
            <p:spPr>
              <a:xfrm>
                <a:off x="799450" y="1653910"/>
                <a:ext cx="10220408" cy="105931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600" dirty="0"/>
                  <a:t>Semantic constraints: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𝑷𝒕𝒔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⊆{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de-AT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{0,1}</m:t>
                    </m:r>
                    <m: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: 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600" b="1" dirty="0"/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12C57138-CAB7-B4E5-7D7B-748015392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50" y="1653910"/>
                <a:ext cx="10220408" cy="105931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64;g1b2876d289f_0_135">
                <a:extLst>
                  <a:ext uri="{FF2B5EF4-FFF2-40B4-BE49-F238E27FC236}">
                    <a16:creationId xmlns:a16="http://schemas.microsoft.com/office/drawing/2014/main" id="{7C6BC4CE-B5F6-15F5-11F9-26C145F09B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59601" y="3052584"/>
                <a:ext cx="5723039" cy="21276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9577" marR="0" lvl="0" indent="-229789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9155" marR="0" lvl="1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rgbClr val="F70146"/>
                  </a:buClr>
                  <a:buSzPts val="1800"/>
                  <a:buFont typeface="Noto Sans Symbols"/>
                  <a:buChar char="▪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8732" marR="0" lvl="2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Char char="▪"/>
                  <a:defRPr sz="2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38310" marR="0" lvl="3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rgbClr val="A5A5A5"/>
                  </a:buClr>
                  <a:buSzPts val="1800"/>
                  <a:buFont typeface="Noto Sans Symbols"/>
                  <a:buChar char="▪"/>
                  <a:defRPr sz="2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97887" marR="0" lvl="4" indent="-229789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erriweather Sans"/>
                  <a:buNone/>
                  <a:defRPr sz="23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57465" marR="0" lvl="5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17042" marR="0" lvl="6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76620" marR="0" lvl="7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36197" marR="0" lvl="8" indent="-344683" algn="l" rtl="0">
                  <a:lnSpc>
                    <a:spcPct val="100000"/>
                  </a:lnSpc>
                  <a:spcBef>
                    <a:spcPts val="362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457200" indent="-393700">
                  <a:lnSpc>
                    <a:spcPct val="150000"/>
                  </a:lnSpc>
                  <a:spcBef>
                    <a:spcPts val="1000"/>
                  </a:spcBef>
                  <a:buSzPts val="2600"/>
                  <a:buFont typeface="Arial"/>
                  <a:buChar char="●"/>
                </a:pPr>
                <a:r>
                  <a:rPr lang="de-AT" sz="2600" dirty="0" err="1"/>
                  <a:t>Mimic</a:t>
                </a:r>
                <a:r>
                  <a:rPr lang="de-AT" sz="2600" dirty="0"/>
                  <a:t> </a:t>
                </a:r>
                <a:r>
                  <a:rPr lang="de-AT" sz="2600" dirty="0" err="1"/>
                  <a:t>program</a:t>
                </a:r>
                <a:r>
                  <a:rPr lang="de-AT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de-AT" sz="2600" dirty="0"/>
                  <a:t> </a:t>
                </a:r>
                <a:r>
                  <a:rPr lang="de-AT" sz="2600" dirty="0" err="1"/>
                  <a:t>acts</a:t>
                </a:r>
                <a:r>
                  <a:rPr lang="de-AT" sz="2600" dirty="0"/>
                  <a:t> </a:t>
                </a:r>
                <a:r>
                  <a:rPr lang="de-AT" sz="2600" dirty="0" err="1"/>
                  <a:t>as</a:t>
                </a:r>
                <a:r>
                  <a:rPr lang="de-AT" sz="2600" dirty="0"/>
                  <a:t> a </a:t>
                </a:r>
                <a:r>
                  <a:rPr lang="de-AT" sz="2600" b="1" dirty="0" err="1"/>
                  <a:t>local</a:t>
                </a:r>
                <a:r>
                  <a:rPr lang="de-AT" sz="2600" dirty="0"/>
                  <a:t> </a:t>
                </a:r>
                <a:r>
                  <a:rPr lang="de-AT" sz="2600" dirty="0" err="1"/>
                  <a:t>explainer</a:t>
                </a:r>
                <a:r>
                  <a:rPr lang="de-AT" sz="2600" dirty="0"/>
                  <a:t> </a:t>
                </a:r>
                <a:r>
                  <a:rPr lang="de-AT" sz="2600" dirty="0" err="1"/>
                  <a:t>if</a:t>
                </a:r>
                <a:r>
                  <a:rPr lang="de-AT" sz="2600" dirty="0"/>
                  <a:t> </a:t>
                </a:r>
                <a:r>
                  <a:rPr lang="de-AT" sz="2600" dirty="0" err="1"/>
                  <a:t>Pts</a:t>
                </a:r>
                <a:r>
                  <a:rPr lang="de-AT" sz="2600" dirty="0"/>
                  <a:t> </a:t>
                </a:r>
                <a:r>
                  <a:rPr lang="de-AT" sz="2600" dirty="0" err="1"/>
                  <a:t>are</a:t>
                </a:r>
                <a:r>
                  <a:rPr lang="de-AT" sz="2600" dirty="0"/>
                  <a:t> </a:t>
                </a:r>
                <a:r>
                  <a:rPr lang="de-AT" sz="2600" dirty="0" err="1"/>
                  <a:t>chosen</a:t>
                </a:r>
                <a:r>
                  <a:rPr lang="de-AT" sz="2600" dirty="0"/>
                  <a:t> </a:t>
                </a:r>
                <a:r>
                  <a:rPr lang="de-AT" sz="2600" dirty="0" err="1"/>
                  <a:t>to</a:t>
                </a:r>
                <a:r>
                  <a:rPr lang="de-AT" sz="2600" dirty="0"/>
                  <a:t> </a:t>
                </a:r>
                <a:r>
                  <a:rPr lang="de-AT" sz="2600" dirty="0" err="1"/>
                  <a:t>be</a:t>
                </a:r>
                <a:r>
                  <a:rPr lang="de-AT" sz="2600" dirty="0"/>
                  <a:t> </a:t>
                </a:r>
                <a:r>
                  <a:rPr lang="de-AT" sz="2600" dirty="0" err="1"/>
                  <a:t>close</a:t>
                </a:r>
                <a:r>
                  <a:rPr lang="de-AT" sz="2600" dirty="0"/>
                  <a:t> </a:t>
                </a:r>
                <a:r>
                  <a:rPr lang="de-AT" sz="2600" dirty="0" err="1"/>
                  <a:t>to</a:t>
                </a:r>
                <a:r>
                  <a:rPr lang="de-AT" sz="2600" dirty="0"/>
                  <a:t> a </a:t>
                </a:r>
                <a:r>
                  <a:rPr lang="de-AT" sz="2600" dirty="0" err="1"/>
                  <a:t>region</a:t>
                </a:r>
                <a:r>
                  <a:rPr lang="de-AT" sz="2600" dirty="0"/>
                  <a:t> </a:t>
                </a:r>
                <a:r>
                  <a:rPr lang="de-AT" sz="2600" dirty="0" err="1"/>
                  <a:t>of</a:t>
                </a:r>
                <a:r>
                  <a:rPr lang="de-AT" sz="2600" dirty="0"/>
                  <a:t> </a:t>
                </a:r>
                <a:r>
                  <a:rPr lang="de-AT" sz="2600" dirty="0" err="1"/>
                  <a:t>the</a:t>
                </a:r>
                <a:r>
                  <a:rPr lang="de-AT" sz="2600" dirty="0"/>
                  <a:t> </a:t>
                </a:r>
                <a:r>
                  <a:rPr lang="de-AT" sz="2600" dirty="0" err="1"/>
                  <a:t>input</a:t>
                </a:r>
                <a:r>
                  <a:rPr lang="de-AT" sz="2600" dirty="0"/>
                  <a:t> </a:t>
                </a:r>
                <a:r>
                  <a:rPr lang="de-AT" sz="2600" dirty="0" err="1"/>
                  <a:t>space</a:t>
                </a:r>
                <a:endParaRPr lang="de-AT" sz="2600" dirty="0"/>
              </a:p>
            </p:txBody>
          </p:sp>
        </mc:Choice>
        <mc:Fallback xmlns="">
          <p:sp>
            <p:nvSpPr>
              <p:cNvPr id="3" name="Google Shape;164;g1b2876d289f_0_135">
                <a:extLst>
                  <a:ext uri="{FF2B5EF4-FFF2-40B4-BE49-F238E27FC236}">
                    <a16:creationId xmlns:a16="http://schemas.microsoft.com/office/drawing/2014/main" id="{7C6BC4CE-B5F6-15F5-11F9-26C145F09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01" y="3052584"/>
                <a:ext cx="5723039" cy="2127648"/>
              </a:xfrm>
              <a:prstGeom prst="rect">
                <a:avLst/>
              </a:prstGeom>
              <a:blipFill>
                <a:blip r:embed="rId6"/>
                <a:stretch>
                  <a:fillRect l="-2217" r="-11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312;g1bc33dc2a88_0_0">
            <a:extLst>
              <a:ext uri="{FF2B5EF4-FFF2-40B4-BE49-F238E27FC236}">
                <a16:creationId xmlns:a16="http://schemas.microsoft.com/office/drawing/2014/main" id="{1A9FC2B7-1054-E1B4-13BC-70A6690DEFB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85127" y="332953"/>
            <a:ext cx="12011774" cy="25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lang="en-US" sz="1800" dirty="0">
              <a:latin typeface="+mn-lt"/>
            </a:endParaRPr>
          </a:p>
          <a:p>
            <a:pPr marL="0" indent="0">
              <a:spcBef>
                <a:spcPts val="0"/>
              </a:spcBef>
            </a:pPr>
            <a:r>
              <a:rPr lang="en-US" sz="1800" dirty="0">
                <a:latin typeface="+mn-lt"/>
              </a:rPr>
              <a:t>Formal XAI via Syntax-Guided Synthesis						 </a:t>
            </a:r>
            <a:r>
              <a:rPr lang="en-AT" sz="1800" dirty="0">
                <a:latin typeface="+mn-lt"/>
              </a:rPr>
              <a:t>Katrine 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Bj</a:t>
            </a:r>
            <a:r>
              <a:rPr lang="en-GB" sz="1800" i="0" dirty="0" err="1">
                <a:solidFill>
                  <a:schemeClr val="tx1"/>
                </a:solidFill>
                <a:effectLst/>
                <a:latin typeface="+mn-lt"/>
              </a:rPr>
              <a:t>ø</a:t>
            </a:r>
            <a:r>
              <a:rPr lang="en-AT" sz="1800" dirty="0">
                <a:solidFill>
                  <a:schemeClr val="tx1"/>
                </a:solidFill>
                <a:latin typeface="+mn-lt"/>
              </a:rPr>
              <a:t>rn</a:t>
            </a:r>
            <a:r>
              <a:rPr lang="en-AT" sz="1800" dirty="0">
                <a:latin typeface="+mn-lt"/>
              </a:rPr>
              <a:t>er, </a:t>
            </a:r>
            <a:r>
              <a:rPr lang="de-AT" sz="1800" dirty="0">
                <a:latin typeface="+mn-lt"/>
              </a:rPr>
              <a:t>Filip Cano</a:t>
            </a:r>
            <a:endParaRPr sz="1800" dirty="0">
              <a:latin typeface="+mn-lt"/>
            </a:endParaRPr>
          </a:p>
        </p:txBody>
      </p:sp>
      <p:pic>
        <p:nvPicPr>
          <p:cNvPr id="7" name="Picture 6" descr="A hand with stars in the shape of a hand&#10;&#10;Description automatically generated">
            <a:extLst>
              <a:ext uri="{FF2B5EF4-FFF2-40B4-BE49-F238E27FC236}">
                <a16:creationId xmlns:a16="http://schemas.microsoft.com/office/drawing/2014/main" id="{EBD32266-D907-AD40-A2A1-0EB8782F8D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803" t="5280" r="23837" b="7092"/>
          <a:stretch/>
        </p:blipFill>
        <p:spPr>
          <a:xfrm>
            <a:off x="8090451" y="5101818"/>
            <a:ext cx="2203295" cy="2158635"/>
          </a:xfrm>
          <a:prstGeom prst="rect">
            <a:avLst/>
          </a:prstGeom>
        </p:spPr>
      </p:pic>
      <p:pic>
        <p:nvPicPr>
          <p:cNvPr id="8" name="Picture 7" descr="A blue and pink circle with stars&#10;&#10;Description automatically generated">
            <a:extLst>
              <a:ext uri="{FF2B5EF4-FFF2-40B4-BE49-F238E27FC236}">
                <a16:creationId xmlns:a16="http://schemas.microsoft.com/office/drawing/2014/main" id="{8423F6CE-0A32-0A0F-F3B8-56D34FD2DD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021" t="6186" r="23620" b="6186"/>
          <a:stretch/>
        </p:blipFill>
        <p:spPr>
          <a:xfrm>
            <a:off x="2468096" y="5101818"/>
            <a:ext cx="2203295" cy="2158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57377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5.3|5.1|4"/>
</p:tagLst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13998</TotalTime>
  <Words>1669</Words>
  <Application>Microsoft Macintosh PowerPoint</Application>
  <PresentationFormat>Custom</PresentationFormat>
  <Paragraphs>247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Merriweather Sans</vt:lpstr>
      <vt:lpstr>Cambria Math</vt:lpstr>
      <vt:lpstr>Calibri</vt:lpstr>
      <vt:lpstr>Noto Sans Symbols</vt:lpstr>
      <vt:lpstr>TU Graz Standard</vt:lpstr>
      <vt:lpstr>Formal XAI via Syntax-Guided Synthesis</vt:lpstr>
      <vt:lpstr>Bridging the Gap between AI and Reality</vt:lpstr>
      <vt:lpstr>Explainable AI with Formal Guarantees</vt:lpstr>
      <vt:lpstr>Global vs Local Explanations</vt:lpstr>
      <vt:lpstr>Explain a Classfication Model‘s Decision</vt:lpstr>
      <vt:lpstr>Our Method: Synthesize Mimic Programs</vt:lpstr>
      <vt:lpstr>Illustrative Example</vt:lpstr>
      <vt:lpstr>Mimic Programs: Definition &amp; Synthesis</vt:lpstr>
      <vt:lpstr>Semantic Constraints</vt:lpstr>
      <vt:lpstr>Syntactic Constraints: Image Data</vt:lpstr>
      <vt:lpstr>Syntactic Constraints: Tabular Data</vt:lpstr>
      <vt:lpstr>Syntactic Constraints: Tabular Data</vt:lpstr>
      <vt:lpstr>Experimental Evaluation</vt:lpstr>
      <vt:lpstr>Experimental Evaluation</vt:lpstr>
      <vt:lpstr>The MNIST Dataset</vt:lpstr>
      <vt:lpstr>MNIST – Synthesis Times</vt:lpstr>
      <vt:lpstr>MNIST – Characteristics</vt:lpstr>
      <vt:lpstr>MNIST – Interpretability</vt:lpstr>
      <vt:lpstr>MNIST – Interpretability</vt:lpstr>
      <vt:lpstr>MNIST – Global Accuracy</vt:lpstr>
      <vt:lpstr>Pima – Grammar</vt:lpstr>
      <vt:lpstr>History Time: Pima Indians</vt:lpstr>
      <vt:lpstr>Pima – Synthesis Times</vt:lpstr>
      <vt:lpstr>Pima – Interpretability</vt:lpstr>
      <vt:lpstr>Pima – Global vs. Local Accuracy</vt:lpstr>
      <vt:lpstr>Pima – Global vs. Local Accuracy</vt:lpstr>
      <vt:lpstr>Contributions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Shielding  under Delayed Observation</dc:title>
  <dc:creator>cd@tugraz.at</dc:creator>
  <cp:lastModifiedBy>Filip Cano</cp:lastModifiedBy>
  <cp:revision>31</cp:revision>
  <dcterms:created xsi:type="dcterms:W3CDTF">2015-08-27T14:41:22Z</dcterms:created>
  <dcterms:modified xsi:type="dcterms:W3CDTF">2023-10-24T07:31:13Z</dcterms:modified>
</cp:coreProperties>
</file>